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62"/>
  </p:notesMasterIdLst>
  <p:handoutMasterIdLst>
    <p:handoutMasterId r:id="rId63"/>
  </p:handoutMasterIdLst>
  <p:sldIdLst>
    <p:sldId id="256" r:id="rId2"/>
    <p:sldId id="273" r:id="rId3"/>
    <p:sldId id="283" r:id="rId4"/>
    <p:sldId id="345" r:id="rId5"/>
    <p:sldId id="344" r:id="rId6"/>
    <p:sldId id="320" r:id="rId7"/>
    <p:sldId id="321" r:id="rId8"/>
    <p:sldId id="351" r:id="rId9"/>
    <p:sldId id="297" r:id="rId10"/>
    <p:sldId id="346" r:id="rId11"/>
    <p:sldId id="347" r:id="rId12"/>
    <p:sldId id="348" r:id="rId13"/>
    <p:sldId id="349" r:id="rId14"/>
    <p:sldId id="352" r:id="rId15"/>
    <p:sldId id="353" r:id="rId16"/>
    <p:sldId id="298" r:id="rId17"/>
    <p:sldId id="284" r:id="rId18"/>
    <p:sldId id="277" r:id="rId19"/>
    <p:sldId id="322" r:id="rId20"/>
    <p:sldId id="342" r:id="rId21"/>
    <p:sldId id="300" r:id="rId22"/>
    <p:sldId id="323" r:id="rId23"/>
    <p:sldId id="301" r:id="rId24"/>
    <p:sldId id="278" r:id="rId25"/>
    <p:sldId id="264" r:id="rId26"/>
    <p:sldId id="285" r:id="rId27"/>
    <p:sldId id="279" r:id="rId28"/>
    <p:sldId id="280" r:id="rId29"/>
    <p:sldId id="282" r:id="rId30"/>
    <p:sldId id="334" r:id="rId31"/>
    <p:sldId id="325" r:id="rId32"/>
    <p:sldId id="336" r:id="rId33"/>
    <p:sldId id="326" r:id="rId34"/>
    <p:sldId id="335" r:id="rId35"/>
    <p:sldId id="286" r:id="rId36"/>
    <p:sldId id="337" r:id="rId37"/>
    <p:sldId id="338" r:id="rId38"/>
    <p:sldId id="287" r:id="rId39"/>
    <p:sldId id="307" r:id="rId40"/>
    <p:sldId id="339" r:id="rId41"/>
    <p:sldId id="288" r:id="rId42"/>
    <p:sldId id="332" r:id="rId43"/>
    <p:sldId id="333" r:id="rId44"/>
    <p:sldId id="311" r:id="rId45"/>
    <p:sldId id="340" r:id="rId46"/>
    <p:sldId id="289" r:id="rId47"/>
    <p:sldId id="290" r:id="rId48"/>
    <p:sldId id="343" r:id="rId49"/>
    <p:sldId id="291" r:id="rId50"/>
    <p:sldId id="292" r:id="rId51"/>
    <p:sldId id="293" r:id="rId52"/>
    <p:sldId id="312" r:id="rId53"/>
    <p:sldId id="315" r:id="rId54"/>
    <p:sldId id="316" r:id="rId55"/>
    <p:sldId id="317" r:id="rId56"/>
    <p:sldId id="318" r:id="rId57"/>
    <p:sldId id="319" r:id="rId58"/>
    <p:sldId id="350" r:id="rId59"/>
    <p:sldId id="313" r:id="rId60"/>
    <p:sldId id="314" r:id="rId61"/>
  </p:sldIdLst>
  <p:sldSz cx="9144000" cy="6858000" type="screen4x3"/>
  <p:notesSz cx="6858000" cy="91440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hiddenSlides="1" frameSlides="1"/>
  <p:clrMru>
    <a:srgbClr val="FF8000"/>
    <a:srgbClr val="FFD621"/>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7" autoAdjust="0"/>
    <p:restoredTop sz="87906" autoAdjust="0"/>
  </p:normalViewPr>
  <p:slideViewPr>
    <p:cSldViewPr>
      <p:cViewPr varScale="1">
        <p:scale>
          <a:sx n="101" d="100"/>
          <a:sy n="101" d="100"/>
        </p:scale>
        <p:origin x="-1648"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1" d="100"/>
          <a:sy n="81" d="100"/>
        </p:scale>
        <p:origin x="-226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tags" Target="tags/tag1.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1"/>
    </c:view3D>
    <c:floor>
      <c:thickness val="0"/>
    </c:floor>
    <c:sideWall>
      <c:thickness val="0"/>
    </c:sideWall>
    <c:backWall>
      <c:thickness val="0"/>
    </c:backWall>
    <c:plotArea>
      <c:layout>
        <c:manualLayout>
          <c:layoutTarget val="inner"/>
          <c:xMode val="edge"/>
          <c:yMode val="edge"/>
          <c:x val="0.00110127557303377"/>
          <c:y val="0.44645492991763"/>
          <c:w val="0.5676026470316"/>
          <c:h val="0.51799272242585"/>
        </c:manualLayout>
      </c:layout>
      <c:pie3DChart>
        <c:varyColors val="1"/>
        <c:ser>
          <c:idx val="0"/>
          <c:order val="0"/>
          <c:spPr>
            <a:ln>
              <a:solidFill>
                <a:schemeClr val="accent4">
                  <a:lumMod val="60000"/>
                  <a:lumOff val="40000"/>
                </a:schemeClr>
              </a:solidFill>
            </a:ln>
          </c:spPr>
          <c:explosion val="31"/>
          <c:dPt>
            <c:idx val="0"/>
            <c:bubble3D val="0"/>
          </c:dPt>
          <c:dPt>
            <c:idx val="1"/>
            <c:bubble3D val="0"/>
          </c:dPt>
          <c:dPt>
            <c:idx val="2"/>
            <c:bubble3D val="0"/>
          </c:dPt>
          <c:dPt>
            <c:idx val="3"/>
            <c:bubble3D val="0"/>
            <c:explosion val="29"/>
          </c:dPt>
          <c:dLbls>
            <c:dLbl>
              <c:idx val="0"/>
              <c:layout>
                <c:manualLayout>
                  <c:x val="-0.0087152192775623"/>
                  <c:y val="0.0466498095386356"/>
                </c:manualLayout>
              </c:layout>
              <c:tx>
                <c:rich>
                  <a:bodyPr/>
                  <a:lstStyle/>
                  <a:p>
                    <a:r>
                      <a:rPr lang="en-US" dirty="0" smtClean="0">
                        <a:solidFill>
                          <a:schemeClr val="bg1"/>
                        </a:solidFill>
                        <a:latin typeface="Tahoma" pitchFamily="34" charset="0"/>
                        <a:ea typeface="Tahoma" pitchFamily="34" charset="0"/>
                        <a:cs typeface="Tahoma" pitchFamily="34" charset="0"/>
                      </a:rPr>
                      <a:t>Building Level Data,  </a:t>
                    </a:r>
                    <a:r>
                      <a:rPr lang="en-US" dirty="0">
                        <a:solidFill>
                          <a:schemeClr val="bg1"/>
                        </a:solidFill>
                        <a:latin typeface="Tahoma" pitchFamily="34" charset="0"/>
                        <a:ea typeface="Tahoma" pitchFamily="34" charset="0"/>
                        <a:cs typeface="Tahoma" pitchFamily="34" charset="0"/>
                      </a:rPr>
                      <a:t>15%</a:t>
                    </a:r>
                    <a:endParaRPr lang="en-US" dirty="0">
                      <a:solidFill>
                        <a:schemeClr val="tx1"/>
                      </a:solidFill>
                    </a:endParaRPr>
                  </a:p>
                </c:rich>
              </c:tx>
              <c:showLegendKey val="0"/>
              <c:showVal val="0"/>
              <c:showCatName val="1"/>
              <c:showSerName val="0"/>
              <c:showPercent val="1"/>
              <c:showBubbleSize val="0"/>
            </c:dLbl>
            <c:dLbl>
              <c:idx val="1"/>
              <c:layout>
                <c:manualLayout>
                  <c:x val="-0.0585130263749844"/>
                  <c:y val="-0.0655406078272626"/>
                </c:manualLayout>
              </c:layout>
              <c:tx>
                <c:rich>
                  <a:bodyPr/>
                  <a:lstStyle/>
                  <a:p>
                    <a:r>
                      <a:rPr lang="en-US" dirty="0" smtClean="0">
                        <a:solidFill>
                          <a:schemeClr val="bg1"/>
                        </a:solidFill>
                        <a:latin typeface="Tahoma" pitchFamily="34" charset="0"/>
                        <a:ea typeface="Tahoma" pitchFamily="34" charset="0"/>
                        <a:cs typeface="Tahoma" pitchFamily="34" charset="0"/>
                      </a:rPr>
                      <a:t>Teacher </a:t>
                    </a:r>
                    <a:r>
                      <a:rPr lang="en-US" dirty="0">
                        <a:solidFill>
                          <a:schemeClr val="bg1"/>
                        </a:solidFill>
                        <a:latin typeface="Tahoma" pitchFamily="34" charset="0"/>
                        <a:ea typeface="Tahoma" pitchFamily="34" charset="0"/>
                        <a:cs typeface="Tahoma" pitchFamily="34" charset="0"/>
                      </a:rPr>
                      <a:t>Specific Data, </a:t>
                    </a:r>
                    <a:r>
                      <a:rPr lang="en-US" dirty="0" smtClean="0">
                        <a:solidFill>
                          <a:schemeClr val="bg1"/>
                        </a:solidFill>
                        <a:latin typeface="Tahoma" pitchFamily="34" charset="0"/>
                        <a:ea typeface="Tahoma" pitchFamily="34" charset="0"/>
                        <a:cs typeface="Tahoma" pitchFamily="34" charset="0"/>
                      </a:rPr>
                      <a:t>15</a:t>
                    </a:r>
                    <a:r>
                      <a:rPr lang="en-US" dirty="0">
                        <a:solidFill>
                          <a:schemeClr val="bg1"/>
                        </a:solidFill>
                        <a:latin typeface="Tahoma" pitchFamily="34" charset="0"/>
                        <a:ea typeface="Tahoma" pitchFamily="34" charset="0"/>
                        <a:cs typeface="Tahoma" pitchFamily="34" charset="0"/>
                      </a:rPr>
                      <a:t>%</a:t>
                    </a:r>
                    <a:endParaRPr lang="en-US" dirty="0">
                      <a:solidFill>
                        <a:schemeClr val="tx1"/>
                      </a:solidFill>
                    </a:endParaRPr>
                  </a:p>
                </c:rich>
              </c:tx>
              <c:showLegendKey val="0"/>
              <c:showVal val="0"/>
              <c:showCatName val="1"/>
              <c:showSerName val="0"/>
              <c:showPercent val="1"/>
              <c:showBubbleSize val="0"/>
            </c:dLbl>
            <c:dLbl>
              <c:idx val="2"/>
              <c:layout/>
              <c:tx>
                <c:rich>
                  <a:bodyPr/>
                  <a:lstStyle/>
                  <a:p>
                    <a:r>
                      <a:rPr lang="en-US" dirty="0" smtClean="0">
                        <a:solidFill>
                          <a:schemeClr val="bg1"/>
                        </a:solidFill>
                        <a:latin typeface="Tahoma" pitchFamily="34" charset="0"/>
                        <a:ea typeface="Tahoma" pitchFamily="34" charset="0"/>
                        <a:cs typeface="Tahoma" pitchFamily="34" charset="0"/>
                      </a:rPr>
                      <a:t>Elective </a:t>
                    </a:r>
                    <a:r>
                      <a:rPr lang="en-US" dirty="0">
                        <a:solidFill>
                          <a:schemeClr val="bg1"/>
                        </a:solidFill>
                        <a:latin typeface="Tahoma" pitchFamily="34" charset="0"/>
                        <a:ea typeface="Tahoma" pitchFamily="34" charset="0"/>
                        <a:cs typeface="Tahoma" pitchFamily="34" charset="0"/>
                      </a:rPr>
                      <a:t>Data, </a:t>
                    </a:r>
                    <a:r>
                      <a:rPr lang="en-US" dirty="0" smtClean="0">
                        <a:solidFill>
                          <a:schemeClr val="bg1"/>
                        </a:solidFill>
                        <a:latin typeface="Tahoma" pitchFamily="34" charset="0"/>
                        <a:ea typeface="Tahoma" pitchFamily="34" charset="0"/>
                        <a:cs typeface="Tahoma" pitchFamily="34" charset="0"/>
                      </a:rPr>
                      <a:t> </a:t>
                    </a:r>
                    <a:r>
                      <a:rPr lang="en-US" dirty="0">
                        <a:solidFill>
                          <a:schemeClr val="bg1"/>
                        </a:solidFill>
                        <a:latin typeface="Tahoma" pitchFamily="34" charset="0"/>
                        <a:ea typeface="Tahoma" pitchFamily="34" charset="0"/>
                        <a:cs typeface="Tahoma" pitchFamily="34" charset="0"/>
                      </a:rPr>
                      <a:t>20%</a:t>
                    </a:r>
                    <a:endParaRPr lang="en-US" dirty="0">
                      <a:solidFill>
                        <a:schemeClr val="tx1"/>
                      </a:solidFill>
                    </a:endParaRPr>
                  </a:p>
                </c:rich>
              </c:tx>
              <c:showLegendKey val="0"/>
              <c:showVal val="0"/>
              <c:showCatName val="1"/>
              <c:showSerName val="0"/>
              <c:showPercent val="1"/>
              <c:showBubbleSize val="0"/>
            </c:dLbl>
            <c:dLbl>
              <c:idx val="3"/>
              <c:layout>
                <c:manualLayout>
                  <c:x val="0.0962925953702107"/>
                  <c:y val="-0.0207859237103281"/>
                </c:manualLayout>
              </c:layout>
              <c:tx>
                <c:rich>
                  <a:bodyPr/>
                  <a:lstStyle/>
                  <a:p>
                    <a:r>
                      <a:rPr lang="en-US" dirty="0" smtClean="0">
                        <a:solidFill>
                          <a:schemeClr val="bg1"/>
                        </a:solidFill>
                        <a:latin typeface="Tahoma" pitchFamily="34" charset="0"/>
                        <a:ea typeface="Tahoma" pitchFamily="34" charset="0"/>
                        <a:cs typeface="Tahoma" pitchFamily="34" charset="0"/>
                      </a:rPr>
                      <a:t>Observation</a:t>
                    </a:r>
                    <a:r>
                      <a:rPr lang="en-US" dirty="0">
                        <a:solidFill>
                          <a:schemeClr val="bg1"/>
                        </a:solidFill>
                        <a:latin typeface="Tahoma" pitchFamily="34" charset="0"/>
                        <a:ea typeface="Tahoma" pitchFamily="34" charset="0"/>
                        <a:cs typeface="Tahoma" pitchFamily="34" charset="0"/>
                      </a:rPr>
                      <a:t>/ </a:t>
                    </a:r>
                    <a:r>
                      <a:rPr lang="en-US" dirty="0" smtClean="0">
                        <a:solidFill>
                          <a:schemeClr val="bg1"/>
                        </a:solidFill>
                        <a:latin typeface="Tahoma" pitchFamily="34" charset="0"/>
                        <a:ea typeface="Tahoma" pitchFamily="34" charset="0"/>
                        <a:cs typeface="Tahoma" pitchFamily="34" charset="0"/>
                      </a:rPr>
                      <a:t>Practice, 50</a:t>
                    </a:r>
                    <a:r>
                      <a:rPr lang="en-US" dirty="0">
                        <a:solidFill>
                          <a:schemeClr val="bg1"/>
                        </a:solidFill>
                        <a:latin typeface="Tahoma" pitchFamily="34" charset="0"/>
                        <a:ea typeface="Tahoma" pitchFamily="34" charset="0"/>
                        <a:cs typeface="Tahoma" pitchFamily="34" charset="0"/>
                      </a:rPr>
                      <a:t>%</a:t>
                    </a:r>
                    <a:endParaRPr lang="en-US" dirty="0">
                      <a:solidFill>
                        <a:schemeClr val="tx1"/>
                      </a:solidFill>
                    </a:endParaRPr>
                  </a:p>
                </c:rich>
              </c:tx>
              <c:showLegendKey val="0"/>
              <c:showVal val="0"/>
              <c:showCatName val="1"/>
              <c:showSerName val="0"/>
              <c:showPercent val="1"/>
              <c:showBubbleSize val="0"/>
            </c:dLbl>
            <c:txPr>
              <a:bodyPr/>
              <a:lstStyle/>
              <a:p>
                <a:pPr>
                  <a:defRPr sz="1400" b="1">
                    <a:solidFill>
                      <a:schemeClr val="bg1"/>
                    </a:solidFill>
                    <a:latin typeface="Tahoma" pitchFamily="34" charset="0"/>
                    <a:ea typeface="Tahoma" pitchFamily="34" charset="0"/>
                    <a:cs typeface="Tahoma" pitchFamily="34" charset="0"/>
                  </a:defRPr>
                </a:pPr>
                <a:endParaRPr lang="en-US"/>
              </a:p>
            </c:txPr>
            <c:showLegendKey val="0"/>
            <c:showVal val="0"/>
            <c:showCatName val="1"/>
            <c:showSerName val="0"/>
            <c:showPercent val="1"/>
            <c:showBubbleSize val="0"/>
            <c:showLeaderLines val="1"/>
          </c:dLbls>
          <c:cat>
            <c:strRef>
              <c:f>Sheet1!$A$1:$A$4</c:f>
              <c:strCache>
                <c:ptCount val="4"/>
                <c:pt idx="0">
                  <c:v>Building Level Data</c:v>
                </c:pt>
                <c:pt idx="1">
                  <c:v>Teacher Specific Data</c:v>
                </c:pt>
                <c:pt idx="2">
                  <c:v>Elective Data</c:v>
                </c:pt>
                <c:pt idx="3">
                  <c:v>Observation/ Evidence</c:v>
                </c:pt>
              </c:strCache>
            </c:strRef>
          </c:cat>
          <c:val>
            <c:numRef>
              <c:f>Sheet1!$B$1:$B$4</c:f>
              <c:numCache>
                <c:formatCode>0%</c:formatCode>
                <c:ptCount val="4"/>
                <c:pt idx="0">
                  <c:v>0.15</c:v>
                </c:pt>
                <c:pt idx="1">
                  <c:v>0.15</c:v>
                </c:pt>
                <c:pt idx="2">
                  <c:v>0.2</c:v>
                </c:pt>
                <c:pt idx="3">
                  <c:v>0.5</c:v>
                </c:pt>
              </c:numCache>
            </c:numRef>
          </c:val>
        </c:ser>
        <c:dLbls>
          <c:showLegendKey val="0"/>
          <c:showVal val="0"/>
          <c:showCatName val="1"/>
          <c:showSerName val="0"/>
          <c:showPercent val="1"/>
          <c:showBubbleSize val="0"/>
          <c:showLeaderLines val="1"/>
        </c:dLbls>
      </c:pie3DChart>
      <c:spPr>
        <a:noFill/>
        <a:ln w="25401">
          <a:noFill/>
        </a:ln>
      </c:spPr>
    </c:plotArea>
    <c:plotVisOnly val="1"/>
    <c:dispBlanksAs val="zero"/>
    <c:showDLblsOverMax val="1"/>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1"/>
    </c:view3D>
    <c:floor>
      <c:thickness val="0"/>
    </c:floor>
    <c:sideWall>
      <c:thickness val="0"/>
    </c:sideWall>
    <c:backWall>
      <c:thickness val="0"/>
    </c:backWall>
    <c:plotArea>
      <c:layout>
        <c:manualLayout>
          <c:layoutTarget val="inner"/>
          <c:xMode val="edge"/>
          <c:yMode val="edge"/>
          <c:x val="0.00144529029964396"/>
          <c:y val="0.454680944552598"/>
          <c:w val="0.586739268036711"/>
          <c:h val="0.535142875634285"/>
        </c:manualLayout>
      </c:layout>
      <c:pie3DChart>
        <c:varyColors val="1"/>
        <c:ser>
          <c:idx val="0"/>
          <c:order val="0"/>
          <c:spPr>
            <a:ln>
              <a:solidFill>
                <a:schemeClr val="accent4">
                  <a:lumMod val="60000"/>
                  <a:lumOff val="40000"/>
                </a:schemeClr>
              </a:solidFill>
            </a:ln>
          </c:spPr>
          <c:explosion val="25"/>
          <c:dPt>
            <c:idx val="0"/>
            <c:bubble3D val="0"/>
          </c:dPt>
          <c:dPt>
            <c:idx val="1"/>
            <c:bubble3D val="0"/>
            <c:explosion val="17"/>
            <c:spPr>
              <a:solidFill>
                <a:schemeClr val="accent3"/>
              </a:solidFill>
              <a:ln>
                <a:solidFill>
                  <a:schemeClr val="accent4">
                    <a:lumMod val="60000"/>
                    <a:lumOff val="40000"/>
                  </a:schemeClr>
                </a:solidFill>
              </a:ln>
            </c:spPr>
          </c:dPt>
          <c:dPt>
            <c:idx val="2"/>
            <c:bubble3D val="0"/>
            <c:spPr>
              <a:solidFill>
                <a:schemeClr val="accent4"/>
              </a:solidFill>
              <a:ln>
                <a:solidFill>
                  <a:schemeClr val="accent4">
                    <a:lumMod val="60000"/>
                    <a:lumOff val="40000"/>
                  </a:schemeClr>
                </a:solidFill>
              </a:ln>
            </c:spPr>
          </c:dPt>
          <c:dPt>
            <c:idx val="3"/>
            <c:bubble3D val="0"/>
          </c:dPt>
          <c:dLbls>
            <c:dLbl>
              <c:idx val="0"/>
              <c:layout>
                <c:manualLayout>
                  <c:x val="-0.03917146400624"/>
                  <c:y val="0.099618551313558"/>
                </c:manualLayout>
              </c:layout>
              <c:tx>
                <c:rich>
                  <a:bodyPr/>
                  <a:lstStyle/>
                  <a:p>
                    <a:r>
                      <a:rPr lang="en-US" dirty="0" smtClean="0">
                        <a:solidFill>
                          <a:schemeClr val="bg1"/>
                        </a:solidFill>
                        <a:latin typeface="Tahoma" pitchFamily="34" charset="0"/>
                        <a:ea typeface="Tahoma" pitchFamily="34" charset="0"/>
                        <a:cs typeface="Tahoma" pitchFamily="34" charset="0"/>
                      </a:rPr>
                      <a:t> Building Level Data,  </a:t>
                    </a:r>
                    <a:r>
                      <a:rPr lang="en-US" dirty="0">
                        <a:solidFill>
                          <a:schemeClr val="bg1"/>
                        </a:solidFill>
                        <a:latin typeface="Tahoma" pitchFamily="34" charset="0"/>
                        <a:ea typeface="Tahoma" pitchFamily="34" charset="0"/>
                        <a:cs typeface="Tahoma" pitchFamily="34" charset="0"/>
                      </a:rPr>
                      <a:t>15%</a:t>
                    </a:r>
                    <a:endParaRPr lang="en-US" dirty="0">
                      <a:solidFill>
                        <a:schemeClr val="tx1"/>
                      </a:solidFill>
                    </a:endParaRPr>
                  </a:p>
                </c:rich>
              </c:tx>
              <c:showLegendKey val="0"/>
              <c:showVal val="0"/>
              <c:showCatName val="1"/>
              <c:showSerName val="0"/>
              <c:showPercent val="1"/>
              <c:showBubbleSize val="0"/>
            </c:dLbl>
            <c:dLbl>
              <c:idx val="1"/>
              <c:delete val="1"/>
            </c:dLbl>
            <c:dLbl>
              <c:idx val="2"/>
              <c:layout/>
              <c:tx>
                <c:rich>
                  <a:bodyPr/>
                  <a:lstStyle/>
                  <a:p>
                    <a:r>
                      <a:rPr lang="en-US" dirty="0" smtClean="0">
                        <a:solidFill>
                          <a:schemeClr val="bg1"/>
                        </a:solidFill>
                        <a:latin typeface="Tahoma" pitchFamily="34" charset="0"/>
                        <a:ea typeface="Tahoma" pitchFamily="34" charset="0"/>
                        <a:cs typeface="Tahoma" pitchFamily="34" charset="0"/>
                      </a:rPr>
                      <a:t>Observation/ Practice,  50</a:t>
                    </a:r>
                    <a:r>
                      <a:rPr lang="en-US" dirty="0">
                        <a:solidFill>
                          <a:schemeClr val="bg1"/>
                        </a:solidFill>
                        <a:latin typeface="Tahoma" pitchFamily="34" charset="0"/>
                        <a:ea typeface="Tahoma" pitchFamily="34" charset="0"/>
                        <a:cs typeface="Tahoma" pitchFamily="34" charset="0"/>
                      </a:rPr>
                      <a:t>%</a:t>
                    </a:r>
                    <a:endParaRPr lang="en-US" dirty="0">
                      <a:solidFill>
                        <a:schemeClr val="tx1"/>
                      </a:solidFill>
                    </a:endParaRPr>
                  </a:p>
                </c:rich>
              </c:tx>
              <c:showLegendKey val="0"/>
              <c:showVal val="0"/>
              <c:showCatName val="1"/>
              <c:showSerName val="0"/>
              <c:showPercent val="1"/>
              <c:showBubbleSize val="0"/>
            </c:dLbl>
            <c:dLbl>
              <c:idx val="3"/>
              <c:tx>
                <c:rich>
                  <a:bodyPr/>
                  <a:lstStyle/>
                  <a:p>
                    <a:r>
                      <a:rPr lang="en-US" dirty="0" smtClean="0">
                        <a:solidFill>
                          <a:schemeClr val="bg1"/>
                        </a:solidFill>
                        <a:latin typeface="Tahoma" pitchFamily="34" charset="0"/>
                        <a:ea typeface="Tahoma" pitchFamily="34" charset="0"/>
                        <a:cs typeface="Tahoma" pitchFamily="34" charset="0"/>
                      </a:rPr>
                      <a:t>Observation</a:t>
                    </a:r>
                    <a:r>
                      <a:rPr lang="en-US" dirty="0">
                        <a:solidFill>
                          <a:schemeClr val="bg1"/>
                        </a:solidFill>
                        <a:latin typeface="Tahoma" pitchFamily="34" charset="0"/>
                        <a:ea typeface="Tahoma" pitchFamily="34" charset="0"/>
                        <a:cs typeface="Tahoma" pitchFamily="34" charset="0"/>
                      </a:rPr>
                      <a:t>/ Evidence, </a:t>
                    </a:r>
                    <a:r>
                      <a:rPr lang="en-US" dirty="0" smtClean="0">
                        <a:solidFill>
                          <a:schemeClr val="bg1"/>
                        </a:solidFill>
                        <a:latin typeface="Tahoma" pitchFamily="34" charset="0"/>
                        <a:ea typeface="Tahoma" pitchFamily="34" charset="0"/>
                        <a:cs typeface="Tahoma" pitchFamily="34" charset="0"/>
                      </a:rPr>
                      <a:t>50</a:t>
                    </a:r>
                    <a:r>
                      <a:rPr lang="en-US" dirty="0">
                        <a:solidFill>
                          <a:schemeClr val="bg1"/>
                        </a:solidFill>
                        <a:latin typeface="Tahoma" pitchFamily="34" charset="0"/>
                        <a:ea typeface="Tahoma" pitchFamily="34" charset="0"/>
                        <a:cs typeface="Tahoma" pitchFamily="34" charset="0"/>
                      </a:rPr>
                      <a:t>%</a:t>
                    </a:r>
                    <a:endParaRPr lang="en-US" dirty="0">
                      <a:solidFill>
                        <a:schemeClr val="tx1"/>
                      </a:solidFill>
                    </a:endParaRPr>
                  </a:p>
                </c:rich>
              </c:tx>
              <c:showLegendKey val="0"/>
              <c:showVal val="0"/>
              <c:showCatName val="1"/>
              <c:showSerName val="0"/>
              <c:showPercent val="1"/>
              <c:showBubbleSize val="0"/>
            </c:dLbl>
            <c:txPr>
              <a:bodyPr/>
              <a:lstStyle/>
              <a:p>
                <a:pPr>
                  <a:defRPr sz="1400" b="1">
                    <a:solidFill>
                      <a:schemeClr val="bg1"/>
                    </a:solidFill>
                    <a:latin typeface="Tahoma" pitchFamily="34" charset="0"/>
                    <a:ea typeface="Tahoma" pitchFamily="34" charset="0"/>
                    <a:cs typeface="Tahoma" pitchFamily="34" charset="0"/>
                  </a:defRPr>
                </a:pPr>
                <a:endParaRPr lang="en-US"/>
              </a:p>
            </c:txPr>
            <c:showLegendKey val="0"/>
            <c:showVal val="0"/>
            <c:showCatName val="1"/>
            <c:showSerName val="0"/>
            <c:showPercent val="1"/>
            <c:showBubbleSize val="0"/>
            <c:showLeaderLines val="1"/>
          </c:dLbls>
          <c:cat>
            <c:strRef>
              <c:f>Sheet1!$A$1:$A$3</c:f>
              <c:strCache>
                <c:ptCount val="3"/>
                <c:pt idx="0">
                  <c:v>Building Level Data</c:v>
                </c:pt>
                <c:pt idx="1">
                  <c:v>Elective Data</c:v>
                </c:pt>
                <c:pt idx="2">
                  <c:v>Observation/ Evidence</c:v>
                </c:pt>
              </c:strCache>
            </c:strRef>
          </c:cat>
          <c:val>
            <c:numRef>
              <c:f>Sheet1!$B$1:$B$3</c:f>
              <c:numCache>
                <c:formatCode>0%</c:formatCode>
                <c:ptCount val="3"/>
                <c:pt idx="0">
                  <c:v>0.15</c:v>
                </c:pt>
                <c:pt idx="1">
                  <c:v>0.35</c:v>
                </c:pt>
                <c:pt idx="2">
                  <c:v>0.5</c:v>
                </c:pt>
              </c:numCache>
            </c:numRef>
          </c:val>
        </c:ser>
        <c:dLbls>
          <c:showLegendKey val="0"/>
          <c:showVal val="0"/>
          <c:showCatName val="1"/>
          <c:showSerName val="0"/>
          <c:showPercent val="1"/>
          <c:showBubbleSize val="0"/>
          <c:showLeaderLines val="1"/>
        </c:dLbls>
      </c:pie3DChart>
      <c:spPr>
        <a:noFill/>
        <a:ln w="25401">
          <a:noFill/>
        </a:ln>
      </c:spPr>
    </c:plotArea>
    <c:plotVisOnly val="1"/>
    <c:dispBlanksAs val="zero"/>
    <c:showDLblsOverMax val="1"/>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42F5E-6405-4ED6-95E5-13A1977CB039}" type="doc">
      <dgm:prSet loTypeId="urn:microsoft.com/office/officeart/2005/8/layout/hierarchy5" loCatId="hierarchy" qsTypeId="urn:microsoft.com/office/officeart/2005/8/quickstyle/3d1" qsCatId="3D" csTypeId="urn:microsoft.com/office/officeart/2005/8/colors/accent1_2" csCatId="accent1" phldr="1"/>
      <dgm:spPr/>
      <dgm:t>
        <a:bodyPr/>
        <a:lstStyle/>
        <a:p>
          <a:endParaRPr lang="en-US"/>
        </a:p>
      </dgm:t>
    </dgm:pt>
    <dgm:pt modelId="{642C36A9-562B-45C7-B474-A105A5344D4B}">
      <dgm:prSet phldrT="[Text]"/>
      <dgm:spPr/>
      <dgm:t>
        <a:bodyPr/>
        <a:lstStyle/>
        <a:p>
          <a:r>
            <a:rPr lang="en-US" dirty="0" smtClean="0"/>
            <a:t>SLO Goal</a:t>
          </a:r>
          <a:endParaRPr lang="en-US" dirty="0"/>
        </a:p>
      </dgm:t>
    </dgm:pt>
    <dgm:pt modelId="{3F29CB31-AFBF-47D4-89C6-6FC5759F5B97}" type="parTrans" cxnId="{5B00715F-4069-4203-BDC2-C228FBED9357}">
      <dgm:prSet/>
      <dgm:spPr/>
      <dgm:t>
        <a:bodyPr/>
        <a:lstStyle/>
        <a:p>
          <a:endParaRPr lang="en-US"/>
        </a:p>
      </dgm:t>
    </dgm:pt>
    <dgm:pt modelId="{BBEA7221-D38E-4064-8B75-2364DF4AA697}" type="sibTrans" cxnId="{5B00715F-4069-4203-BDC2-C228FBED9357}">
      <dgm:prSet/>
      <dgm:spPr/>
      <dgm:t>
        <a:bodyPr/>
        <a:lstStyle/>
        <a:p>
          <a:endParaRPr lang="en-US"/>
        </a:p>
      </dgm:t>
    </dgm:pt>
    <dgm:pt modelId="{ED373654-82EC-433C-9AEF-B83C1D31FD47}">
      <dgm:prSet phldrT="[Text]"/>
      <dgm:spPr/>
      <dgm:t>
        <a:bodyPr/>
        <a:lstStyle/>
        <a:p>
          <a:r>
            <a:rPr lang="en-US" dirty="0" smtClean="0"/>
            <a:t>Indicator #1</a:t>
          </a:r>
          <a:endParaRPr lang="en-US" dirty="0"/>
        </a:p>
      </dgm:t>
    </dgm:pt>
    <dgm:pt modelId="{B7BA892F-921D-413A-82AF-BC3145426630}" type="parTrans" cxnId="{7C968C5C-D4E9-4530-8F9B-4D624B2883BB}">
      <dgm:prSet/>
      <dgm:spPr/>
      <dgm:t>
        <a:bodyPr/>
        <a:lstStyle/>
        <a:p>
          <a:endParaRPr lang="en-US"/>
        </a:p>
      </dgm:t>
    </dgm:pt>
    <dgm:pt modelId="{AC648CF8-6CA0-45B6-B44C-C66010B3A111}" type="sibTrans" cxnId="{7C968C5C-D4E9-4530-8F9B-4D624B2883BB}">
      <dgm:prSet/>
      <dgm:spPr/>
      <dgm:t>
        <a:bodyPr/>
        <a:lstStyle/>
        <a:p>
          <a:endParaRPr lang="en-US"/>
        </a:p>
      </dgm:t>
    </dgm:pt>
    <dgm:pt modelId="{9CAD83C1-F97A-41B4-A03C-70F6B3A57B1B}">
      <dgm:prSet phldrT="[Text]"/>
      <dgm:spPr/>
      <dgm:t>
        <a:bodyPr/>
        <a:lstStyle/>
        <a:p>
          <a:r>
            <a:rPr lang="en-US" dirty="0" smtClean="0"/>
            <a:t>Assessment #1a</a:t>
          </a:r>
          <a:endParaRPr lang="en-US" dirty="0"/>
        </a:p>
      </dgm:t>
    </dgm:pt>
    <dgm:pt modelId="{E4A20567-A174-4A1D-86AA-BF67CA46384F}" type="parTrans" cxnId="{B008FA4C-DF25-447A-A385-D1FB79E3EEEA}">
      <dgm:prSet/>
      <dgm:spPr/>
      <dgm:t>
        <a:bodyPr/>
        <a:lstStyle/>
        <a:p>
          <a:endParaRPr lang="en-US"/>
        </a:p>
      </dgm:t>
    </dgm:pt>
    <dgm:pt modelId="{F8173A06-4160-4858-A4D2-9FE699E1B1A3}" type="sibTrans" cxnId="{B008FA4C-DF25-447A-A385-D1FB79E3EEEA}">
      <dgm:prSet/>
      <dgm:spPr/>
      <dgm:t>
        <a:bodyPr/>
        <a:lstStyle/>
        <a:p>
          <a:endParaRPr lang="en-US"/>
        </a:p>
      </dgm:t>
    </dgm:pt>
    <dgm:pt modelId="{880E6717-BC94-4344-81EA-01483BDF6209}">
      <dgm:prSet phldrT="[Text]"/>
      <dgm:spPr/>
      <dgm:t>
        <a:bodyPr/>
        <a:lstStyle/>
        <a:p>
          <a:r>
            <a:rPr lang="en-US" dirty="0" smtClean="0"/>
            <a:t>Assessment #1b</a:t>
          </a:r>
          <a:endParaRPr lang="en-US" dirty="0"/>
        </a:p>
      </dgm:t>
    </dgm:pt>
    <dgm:pt modelId="{608F82A6-D737-45EA-80F3-604BD0F2D723}" type="parTrans" cxnId="{A63E0BAA-D197-4942-9623-65B2BF6C53CC}">
      <dgm:prSet/>
      <dgm:spPr/>
      <dgm:t>
        <a:bodyPr/>
        <a:lstStyle/>
        <a:p>
          <a:endParaRPr lang="en-US"/>
        </a:p>
      </dgm:t>
    </dgm:pt>
    <dgm:pt modelId="{C36C458F-42C2-468F-B217-67D2D13DB2F8}" type="sibTrans" cxnId="{A63E0BAA-D197-4942-9623-65B2BF6C53CC}">
      <dgm:prSet/>
      <dgm:spPr/>
      <dgm:t>
        <a:bodyPr/>
        <a:lstStyle/>
        <a:p>
          <a:endParaRPr lang="en-US"/>
        </a:p>
      </dgm:t>
    </dgm:pt>
    <dgm:pt modelId="{DC33B3ED-F67A-4E89-BFAE-C2E01FEB13F3}">
      <dgm:prSet phldrT="[Text]"/>
      <dgm:spPr/>
      <dgm:t>
        <a:bodyPr/>
        <a:lstStyle/>
        <a:p>
          <a:r>
            <a:rPr lang="en-US" dirty="0" smtClean="0"/>
            <a:t>Indicator #2</a:t>
          </a:r>
          <a:endParaRPr lang="en-US" dirty="0"/>
        </a:p>
      </dgm:t>
    </dgm:pt>
    <dgm:pt modelId="{1EAFE752-EF07-4220-9DD9-B154623F0C36}" type="parTrans" cxnId="{400B83E7-5F98-44FC-8F76-F7A28498B88A}">
      <dgm:prSet/>
      <dgm:spPr/>
      <dgm:t>
        <a:bodyPr/>
        <a:lstStyle/>
        <a:p>
          <a:endParaRPr lang="en-US"/>
        </a:p>
      </dgm:t>
    </dgm:pt>
    <dgm:pt modelId="{C435C303-6337-4954-911C-490C8381B45D}" type="sibTrans" cxnId="{400B83E7-5F98-44FC-8F76-F7A28498B88A}">
      <dgm:prSet/>
      <dgm:spPr/>
      <dgm:t>
        <a:bodyPr/>
        <a:lstStyle/>
        <a:p>
          <a:endParaRPr lang="en-US"/>
        </a:p>
      </dgm:t>
    </dgm:pt>
    <dgm:pt modelId="{3B7917AA-2E17-4999-920E-0721CD876682}">
      <dgm:prSet phldrT="[Text]"/>
      <dgm:spPr/>
      <dgm:t>
        <a:bodyPr/>
        <a:lstStyle/>
        <a:p>
          <a:r>
            <a:rPr lang="en-US" dirty="0" smtClean="0"/>
            <a:t>Assessment #2</a:t>
          </a:r>
          <a:endParaRPr lang="en-US" dirty="0"/>
        </a:p>
      </dgm:t>
    </dgm:pt>
    <dgm:pt modelId="{465F2245-EFC0-415D-A36E-9398D6FFB85D}" type="parTrans" cxnId="{E9FCB95F-F743-4E17-95E2-E322C66CDD3F}">
      <dgm:prSet/>
      <dgm:spPr/>
      <dgm:t>
        <a:bodyPr/>
        <a:lstStyle/>
        <a:p>
          <a:endParaRPr lang="en-US"/>
        </a:p>
      </dgm:t>
    </dgm:pt>
    <dgm:pt modelId="{B0794792-5149-42C7-8543-3BBF8047AD4B}" type="sibTrans" cxnId="{E9FCB95F-F743-4E17-95E2-E322C66CDD3F}">
      <dgm:prSet/>
      <dgm:spPr/>
      <dgm:t>
        <a:bodyPr/>
        <a:lstStyle/>
        <a:p>
          <a:endParaRPr lang="en-US"/>
        </a:p>
      </dgm:t>
    </dgm:pt>
    <dgm:pt modelId="{0B3B0BB5-24EE-47E1-8FEA-9082E16012DD}">
      <dgm:prSet phldrT="[Text]"/>
      <dgm:spPr/>
      <dgm:t>
        <a:bodyPr/>
        <a:lstStyle/>
        <a:p>
          <a:r>
            <a:rPr lang="en-US" dirty="0" smtClean="0"/>
            <a:t>Goal-Standards</a:t>
          </a:r>
          <a:endParaRPr lang="en-US" dirty="0"/>
        </a:p>
      </dgm:t>
    </dgm:pt>
    <dgm:pt modelId="{D1E1F336-5023-4357-94EF-2B7CC540FB60}" type="parTrans" cxnId="{3E615981-C6F7-4026-81A8-81DC08E1B6F8}">
      <dgm:prSet/>
      <dgm:spPr/>
      <dgm:t>
        <a:bodyPr/>
        <a:lstStyle/>
        <a:p>
          <a:endParaRPr lang="en-US"/>
        </a:p>
      </dgm:t>
    </dgm:pt>
    <dgm:pt modelId="{2BDE094F-731B-4234-8677-F154D4E0108B}" type="sibTrans" cxnId="{3E615981-C6F7-4026-81A8-81DC08E1B6F8}">
      <dgm:prSet/>
      <dgm:spPr/>
      <dgm:t>
        <a:bodyPr/>
        <a:lstStyle/>
        <a:p>
          <a:endParaRPr lang="en-US"/>
        </a:p>
      </dgm:t>
    </dgm:pt>
    <dgm:pt modelId="{6A5085C5-07E1-4034-8E5B-6ED91F01E52B}">
      <dgm:prSet phldrT="[Text]"/>
      <dgm:spPr/>
      <dgm:t>
        <a:bodyPr/>
        <a:lstStyle/>
        <a:p>
          <a:r>
            <a:rPr lang="en-US" dirty="0" smtClean="0"/>
            <a:t>Indicator</a:t>
          </a:r>
          <a:endParaRPr lang="en-US" dirty="0"/>
        </a:p>
      </dgm:t>
    </dgm:pt>
    <dgm:pt modelId="{1F66088C-3F31-4325-BF2B-563A28447D47}" type="parTrans" cxnId="{C2DE2CA0-ECE4-4317-A7B7-D5A407FF56BE}">
      <dgm:prSet/>
      <dgm:spPr/>
      <dgm:t>
        <a:bodyPr/>
        <a:lstStyle/>
        <a:p>
          <a:endParaRPr lang="en-US"/>
        </a:p>
      </dgm:t>
    </dgm:pt>
    <dgm:pt modelId="{EAB1A20E-5CC8-4209-A7FE-A30B691C1AAD}" type="sibTrans" cxnId="{C2DE2CA0-ECE4-4317-A7B7-D5A407FF56BE}">
      <dgm:prSet/>
      <dgm:spPr/>
      <dgm:t>
        <a:bodyPr/>
        <a:lstStyle/>
        <a:p>
          <a:endParaRPr lang="en-US"/>
        </a:p>
      </dgm:t>
    </dgm:pt>
    <dgm:pt modelId="{6E5D2A21-F480-4FE1-AE54-2B7C236828C5}">
      <dgm:prSet phldrT="[Text]"/>
      <dgm:spPr/>
      <dgm:t>
        <a:bodyPr/>
        <a:lstStyle/>
        <a:p>
          <a:r>
            <a:rPr lang="en-US" dirty="0" smtClean="0"/>
            <a:t>Performance Measures</a:t>
          </a:r>
          <a:endParaRPr lang="en-US" dirty="0"/>
        </a:p>
      </dgm:t>
    </dgm:pt>
    <dgm:pt modelId="{2CAD1E21-7F4A-4E56-9C01-511142780E54}" type="parTrans" cxnId="{612AF0D5-EACE-4F54-B1CD-3F3383C30A77}">
      <dgm:prSet/>
      <dgm:spPr/>
      <dgm:t>
        <a:bodyPr/>
        <a:lstStyle/>
        <a:p>
          <a:endParaRPr lang="en-US"/>
        </a:p>
      </dgm:t>
    </dgm:pt>
    <dgm:pt modelId="{025A26F2-7AAD-4B27-A501-20E3699BC94D}" type="sibTrans" cxnId="{612AF0D5-EACE-4F54-B1CD-3F3383C30A77}">
      <dgm:prSet/>
      <dgm:spPr/>
      <dgm:t>
        <a:bodyPr/>
        <a:lstStyle/>
        <a:p>
          <a:endParaRPr lang="en-US"/>
        </a:p>
      </dgm:t>
    </dgm:pt>
    <dgm:pt modelId="{38D511FA-7CAF-4065-B286-04852E073046}" type="pres">
      <dgm:prSet presAssocID="{04D42F5E-6405-4ED6-95E5-13A1977CB039}" presName="mainComposite" presStyleCnt="0">
        <dgm:presLayoutVars>
          <dgm:chPref val="1"/>
          <dgm:dir/>
          <dgm:animOne val="branch"/>
          <dgm:animLvl val="lvl"/>
          <dgm:resizeHandles val="exact"/>
        </dgm:presLayoutVars>
      </dgm:prSet>
      <dgm:spPr/>
      <dgm:t>
        <a:bodyPr/>
        <a:lstStyle/>
        <a:p>
          <a:endParaRPr lang="en-US"/>
        </a:p>
      </dgm:t>
    </dgm:pt>
    <dgm:pt modelId="{9D78282D-2D4D-4A31-A4D3-BEC562868014}" type="pres">
      <dgm:prSet presAssocID="{04D42F5E-6405-4ED6-95E5-13A1977CB039}" presName="hierFlow" presStyleCnt="0"/>
      <dgm:spPr/>
    </dgm:pt>
    <dgm:pt modelId="{6BB26EF2-321D-402C-B6F8-973B76EF05C8}" type="pres">
      <dgm:prSet presAssocID="{04D42F5E-6405-4ED6-95E5-13A1977CB039}" presName="firstBuf" presStyleCnt="0"/>
      <dgm:spPr/>
    </dgm:pt>
    <dgm:pt modelId="{753F64AA-160F-4C02-B8E3-405CBD66837E}" type="pres">
      <dgm:prSet presAssocID="{04D42F5E-6405-4ED6-95E5-13A1977CB039}" presName="hierChild1" presStyleCnt="0">
        <dgm:presLayoutVars>
          <dgm:chPref val="1"/>
          <dgm:animOne val="branch"/>
          <dgm:animLvl val="lvl"/>
        </dgm:presLayoutVars>
      </dgm:prSet>
      <dgm:spPr/>
    </dgm:pt>
    <dgm:pt modelId="{7663D4C6-94FA-4CF1-9DAC-783B5B09FCA0}" type="pres">
      <dgm:prSet presAssocID="{642C36A9-562B-45C7-B474-A105A5344D4B}" presName="Name17" presStyleCnt="0"/>
      <dgm:spPr/>
    </dgm:pt>
    <dgm:pt modelId="{82C614D7-4D53-4388-8DC5-2CE3BC30C0B4}" type="pres">
      <dgm:prSet presAssocID="{642C36A9-562B-45C7-B474-A105A5344D4B}" presName="level1Shape" presStyleLbl="node0" presStyleIdx="0" presStyleCnt="1">
        <dgm:presLayoutVars>
          <dgm:chPref val="3"/>
        </dgm:presLayoutVars>
      </dgm:prSet>
      <dgm:spPr/>
      <dgm:t>
        <a:bodyPr/>
        <a:lstStyle/>
        <a:p>
          <a:endParaRPr lang="en-US"/>
        </a:p>
      </dgm:t>
    </dgm:pt>
    <dgm:pt modelId="{8BF36204-A7F5-43B6-A3B3-FD8E84EFC3A4}" type="pres">
      <dgm:prSet presAssocID="{642C36A9-562B-45C7-B474-A105A5344D4B}" presName="hierChild2" presStyleCnt="0"/>
      <dgm:spPr/>
    </dgm:pt>
    <dgm:pt modelId="{705D823A-0D23-44FE-8CC3-4918EC4E8462}" type="pres">
      <dgm:prSet presAssocID="{B7BA892F-921D-413A-82AF-BC3145426630}" presName="Name25" presStyleLbl="parChTrans1D2" presStyleIdx="0" presStyleCnt="2"/>
      <dgm:spPr/>
      <dgm:t>
        <a:bodyPr/>
        <a:lstStyle/>
        <a:p>
          <a:endParaRPr lang="en-US"/>
        </a:p>
      </dgm:t>
    </dgm:pt>
    <dgm:pt modelId="{46683BAE-A99E-4EC0-9734-270E199A6D62}" type="pres">
      <dgm:prSet presAssocID="{B7BA892F-921D-413A-82AF-BC3145426630}" presName="connTx" presStyleLbl="parChTrans1D2" presStyleIdx="0" presStyleCnt="2"/>
      <dgm:spPr/>
      <dgm:t>
        <a:bodyPr/>
        <a:lstStyle/>
        <a:p>
          <a:endParaRPr lang="en-US"/>
        </a:p>
      </dgm:t>
    </dgm:pt>
    <dgm:pt modelId="{E669BC1C-DF25-41F3-8338-E03220D31979}" type="pres">
      <dgm:prSet presAssocID="{ED373654-82EC-433C-9AEF-B83C1D31FD47}" presName="Name30" presStyleCnt="0"/>
      <dgm:spPr/>
    </dgm:pt>
    <dgm:pt modelId="{DF618D97-55FB-45AA-B164-76A32844C8F8}" type="pres">
      <dgm:prSet presAssocID="{ED373654-82EC-433C-9AEF-B83C1D31FD47}" presName="level2Shape" presStyleLbl="node2" presStyleIdx="0" presStyleCnt="2"/>
      <dgm:spPr/>
      <dgm:t>
        <a:bodyPr/>
        <a:lstStyle/>
        <a:p>
          <a:endParaRPr lang="en-US"/>
        </a:p>
      </dgm:t>
    </dgm:pt>
    <dgm:pt modelId="{26FE5C43-063D-4E30-9416-50490544D803}" type="pres">
      <dgm:prSet presAssocID="{ED373654-82EC-433C-9AEF-B83C1D31FD47}" presName="hierChild3" presStyleCnt="0"/>
      <dgm:spPr/>
    </dgm:pt>
    <dgm:pt modelId="{90986E37-37E6-4D37-A442-1D52DED1B5FD}" type="pres">
      <dgm:prSet presAssocID="{E4A20567-A174-4A1D-86AA-BF67CA46384F}" presName="Name25" presStyleLbl="parChTrans1D3" presStyleIdx="0" presStyleCnt="3"/>
      <dgm:spPr/>
      <dgm:t>
        <a:bodyPr/>
        <a:lstStyle/>
        <a:p>
          <a:endParaRPr lang="en-US"/>
        </a:p>
      </dgm:t>
    </dgm:pt>
    <dgm:pt modelId="{C8ABEA0B-01FA-4140-9D32-FCE25807E28B}" type="pres">
      <dgm:prSet presAssocID="{E4A20567-A174-4A1D-86AA-BF67CA46384F}" presName="connTx" presStyleLbl="parChTrans1D3" presStyleIdx="0" presStyleCnt="3"/>
      <dgm:spPr/>
      <dgm:t>
        <a:bodyPr/>
        <a:lstStyle/>
        <a:p>
          <a:endParaRPr lang="en-US"/>
        </a:p>
      </dgm:t>
    </dgm:pt>
    <dgm:pt modelId="{2EA80AF2-E352-4A29-8A80-61282B441918}" type="pres">
      <dgm:prSet presAssocID="{9CAD83C1-F97A-41B4-A03C-70F6B3A57B1B}" presName="Name30" presStyleCnt="0"/>
      <dgm:spPr/>
    </dgm:pt>
    <dgm:pt modelId="{8020945A-C9FF-46A6-9F15-F9BC3CCCE4C8}" type="pres">
      <dgm:prSet presAssocID="{9CAD83C1-F97A-41B4-A03C-70F6B3A57B1B}" presName="level2Shape" presStyleLbl="node3" presStyleIdx="0" presStyleCnt="3"/>
      <dgm:spPr/>
      <dgm:t>
        <a:bodyPr/>
        <a:lstStyle/>
        <a:p>
          <a:endParaRPr lang="en-US"/>
        </a:p>
      </dgm:t>
    </dgm:pt>
    <dgm:pt modelId="{5F72D17C-146B-409C-AD66-A13E2CB2E61A}" type="pres">
      <dgm:prSet presAssocID="{9CAD83C1-F97A-41B4-A03C-70F6B3A57B1B}" presName="hierChild3" presStyleCnt="0"/>
      <dgm:spPr/>
    </dgm:pt>
    <dgm:pt modelId="{63B08D54-FE06-41E0-ACFD-E302DD0CA8E1}" type="pres">
      <dgm:prSet presAssocID="{608F82A6-D737-45EA-80F3-604BD0F2D723}" presName="Name25" presStyleLbl="parChTrans1D3" presStyleIdx="1" presStyleCnt="3"/>
      <dgm:spPr/>
      <dgm:t>
        <a:bodyPr/>
        <a:lstStyle/>
        <a:p>
          <a:endParaRPr lang="en-US"/>
        </a:p>
      </dgm:t>
    </dgm:pt>
    <dgm:pt modelId="{449ECFE7-AFDE-4C8F-BFF3-EA163A40AD7F}" type="pres">
      <dgm:prSet presAssocID="{608F82A6-D737-45EA-80F3-604BD0F2D723}" presName="connTx" presStyleLbl="parChTrans1D3" presStyleIdx="1" presStyleCnt="3"/>
      <dgm:spPr/>
      <dgm:t>
        <a:bodyPr/>
        <a:lstStyle/>
        <a:p>
          <a:endParaRPr lang="en-US"/>
        </a:p>
      </dgm:t>
    </dgm:pt>
    <dgm:pt modelId="{33EEF1D2-8B4A-4135-80C1-D3A2FC9D84B9}" type="pres">
      <dgm:prSet presAssocID="{880E6717-BC94-4344-81EA-01483BDF6209}" presName="Name30" presStyleCnt="0"/>
      <dgm:spPr/>
    </dgm:pt>
    <dgm:pt modelId="{8E631D8E-3856-4F5F-A5C8-C6CE48530C49}" type="pres">
      <dgm:prSet presAssocID="{880E6717-BC94-4344-81EA-01483BDF6209}" presName="level2Shape" presStyleLbl="node3" presStyleIdx="1" presStyleCnt="3"/>
      <dgm:spPr/>
      <dgm:t>
        <a:bodyPr/>
        <a:lstStyle/>
        <a:p>
          <a:endParaRPr lang="en-US"/>
        </a:p>
      </dgm:t>
    </dgm:pt>
    <dgm:pt modelId="{DBD203BB-8886-4B82-A4B4-17957954F18D}" type="pres">
      <dgm:prSet presAssocID="{880E6717-BC94-4344-81EA-01483BDF6209}" presName="hierChild3" presStyleCnt="0"/>
      <dgm:spPr/>
    </dgm:pt>
    <dgm:pt modelId="{EDAE75B4-4E35-46C7-ACDB-BBA49F3ED91B}" type="pres">
      <dgm:prSet presAssocID="{1EAFE752-EF07-4220-9DD9-B154623F0C36}" presName="Name25" presStyleLbl="parChTrans1D2" presStyleIdx="1" presStyleCnt="2"/>
      <dgm:spPr/>
      <dgm:t>
        <a:bodyPr/>
        <a:lstStyle/>
        <a:p>
          <a:endParaRPr lang="en-US"/>
        </a:p>
      </dgm:t>
    </dgm:pt>
    <dgm:pt modelId="{D297EBB9-7492-46DD-B812-DE461315AB15}" type="pres">
      <dgm:prSet presAssocID="{1EAFE752-EF07-4220-9DD9-B154623F0C36}" presName="connTx" presStyleLbl="parChTrans1D2" presStyleIdx="1" presStyleCnt="2"/>
      <dgm:spPr/>
      <dgm:t>
        <a:bodyPr/>
        <a:lstStyle/>
        <a:p>
          <a:endParaRPr lang="en-US"/>
        </a:p>
      </dgm:t>
    </dgm:pt>
    <dgm:pt modelId="{39A45C0B-0A00-4A03-A4E3-4401E87873EC}" type="pres">
      <dgm:prSet presAssocID="{DC33B3ED-F67A-4E89-BFAE-C2E01FEB13F3}" presName="Name30" presStyleCnt="0"/>
      <dgm:spPr/>
    </dgm:pt>
    <dgm:pt modelId="{1C38B936-9CA5-46A9-ADD9-C319A5B181AF}" type="pres">
      <dgm:prSet presAssocID="{DC33B3ED-F67A-4E89-BFAE-C2E01FEB13F3}" presName="level2Shape" presStyleLbl="node2" presStyleIdx="1" presStyleCnt="2"/>
      <dgm:spPr/>
      <dgm:t>
        <a:bodyPr/>
        <a:lstStyle/>
        <a:p>
          <a:endParaRPr lang="en-US"/>
        </a:p>
      </dgm:t>
    </dgm:pt>
    <dgm:pt modelId="{C27C23DF-750E-4B4B-983D-911628DFD057}" type="pres">
      <dgm:prSet presAssocID="{DC33B3ED-F67A-4E89-BFAE-C2E01FEB13F3}" presName="hierChild3" presStyleCnt="0"/>
      <dgm:spPr/>
    </dgm:pt>
    <dgm:pt modelId="{D1AD2236-7D4C-4F52-BC01-FD9113EE4DEB}" type="pres">
      <dgm:prSet presAssocID="{465F2245-EFC0-415D-A36E-9398D6FFB85D}" presName="Name25" presStyleLbl="parChTrans1D3" presStyleIdx="2" presStyleCnt="3"/>
      <dgm:spPr/>
      <dgm:t>
        <a:bodyPr/>
        <a:lstStyle/>
        <a:p>
          <a:endParaRPr lang="en-US"/>
        </a:p>
      </dgm:t>
    </dgm:pt>
    <dgm:pt modelId="{E09A6DC5-26BA-418C-BB49-89BCD902EC4C}" type="pres">
      <dgm:prSet presAssocID="{465F2245-EFC0-415D-A36E-9398D6FFB85D}" presName="connTx" presStyleLbl="parChTrans1D3" presStyleIdx="2" presStyleCnt="3"/>
      <dgm:spPr/>
      <dgm:t>
        <a:bodyPr/>
        <a:lstStyle/>
        <a:p>
          <a:endParaRPr lang="en-US"/>
        </a:p>
      </dgm:t>
    </dgm:pt>
    <dgm:pt modelId="{B983ECAD-B279-4021-891D-9F43DE0A9213}" type="pres">
      <dgm:prSet presAssocID="{3B7917AA-2E17-4999-920E-0721CD876682}" presName="Name30" presStyleCnt="0"/>
      <dgm:spPr/>
    </dgm:pt>
    <dgm:pt modelId="{09D26058-5BC4-4920-8E98-89E2F84F7163}" type="pres">
      <dgm:prSet presAssocID="{3B7917AA-2E17-4999-920E-0721CD876682}" presName="level2Shape" presStyleLbl="node3" presStyleIdx="2" presStyleCnt="3"/>
      <dgm:spPr/>
      <dgm:t>
        <a:bodyPr/>
        <a:lstStyle/>
        <a:p>
          <a:endParaRPr lang="en-US"/>
        </a:p>
      </dgm:t>
    </dgm:pt>
    <dgm:pt modelId="{A1FBBB52-375E-4CD7-8123-FE77FC7E6153}" type="pres">
      <dgm:prSet presAssocID="{3B7917AA-2E17-4999-920E-0721CD876682}" presName="hierChild3" presStyleCnt="0"/>
      <dgm:spPr/>
    </dgm:pt>
    <dgm:pt modelId="{224510AD-DC8E-4D92-9B08-B4997CFBA717}" type="pres">
      <dgm:prSet presAssocID="{04D42F5E-6405-4ED6-95E5-13A1977CB039}" presName="bgShapesFlow" presStyleCnt="0"/>
      <dgm:spPr/>
    </dgm:pt>
    <dgm:pt modelId="{1E703F43-3DE8-49E8-A1FC-F45B67E66294}" type="pres">
      <dgm:prSet presAssocID="{0B3B0BB5-24EE-47E1-8FEA-9082E16012DD}" presName="rectComp" presStyleCnt="0"/>
      <dgm:spPr/>
    </dgm:pt>
    <dgm:pt modelId="{A31D7C5F-9197-4F61-B4B8-551D9B76BCB6}" type="pres">
      <dgm:prSet presAssocID="{0B3B0BB5-24EE-47E1-8FEA-9082E16012DD}" presName="bgRect" presStyleLbl="bgShp" presStyleIdx="0" presStyleCnt="3"/>
      <dgm:spPr/>
      <dgm:t>
        <a:bodyPr/>
        <a:lstStyle/>
        <a:p>
          <a:endParaRPr lang="en-US"/>
        </a:p>
      </dgm:t>
    </dgm:pt>
    <dgm:pt modelId="{C5A7F868-F09B-4896-9B70-6DB2E3B03474}" type="pres">
      <dgm:prSet presAssocID="{0B3B0BB5-24EE-47E1-8FEA-9082E16012DD}" presName="bgRectTx" presStyleLbl="bgShp" presStyleIdx="0" presStyleCnt="3">
        <dgm:presLayoutVars>
          <dgm:bulletEnabled val="1"/>
        </dgm:presLayoutVars>
      </dgm:prSet>
      <dgm:spPr/>
      <dgm:t>
        <a:bodyPr/>
        <a:lstStyle/>
        <a:p>
          <a:endParaRPr lang="en-US"/>
        </a:p>
      </dgm:t>
    </dgm:pt>
    <dgm:pt modelId="{B036453A-10AF-4438-9D0D-D6694F10EA7E}" type="pres">
      <dgm:prSet presAssocID="{0B3B0BB5-24EE-47E1-8FEA-9082E16012DD}" presName="spComp" presStyleCnt="0"/>
      <dgm:spPr/>
    </dgm:pt>
    <dgm:pt modelId="{719EECB8-8DD6-4CC8-AAF2-05787F287AB6}" type="pres">
      <dgm:prSet presAssocID="{0B3B0BB5-24EE-47E1-8FEA-9082E16012DD}" presName="hSp" presStyleCnt="0"/>
      <dgm:spPr/>
    </dgm:pt>
    <dgm:pt modelId="{2CF5549C-9DC6-408B-A572-FF951CED1F1B}" type="pres">
      <dgm:prSet presAssocID="{6A5085C5-07E1-4034-8E5B-6ED91F01E52B}" presName="rectComp" presStyleCnt="0"/>
      <dgm:spPr/>
    </dgm:pt>
    <dgm:pt modelId="{D7F61EDE-60F8-4119-AB14-85CBD79EFC7A}" type="pres">
      <dgm:prSet presAssocID="{6A5085C5-07E1-4034-8E5B-6ED91F01E52B}" presName="bgRect" presStyleLbl="bgShp" presStyleIdx="1" presStyleCnt="3"/>
      <dgm:spPr/>
      <dgm:t>
        <a:bodyPr/>
        <a:lstStyle/>
        <a:p>
          <a:endParaRPr lang="en-US"/>
        </a:p>
      </dgm:t>
    </dgm:pt>
    <dgm:pt modelId="{5FF81D7D-1D86-4CE7-9CF8-50381CE76EA2}" type="pres">
      <dgm:prSet presAssocID="{6A5085C5-07E1-4034-8E5B-6ED91F01E52B}" presName="bgRectTx" presStyleLbl="bgShp" presStyleIdx="1" presStyleCnt="3">
        <dgm:presLayoutVars>
          <dgm:bulletEnabled val="1"/>
        </dgm:presLayoutVars>
      </dgm:prSet>
      <dgm:spPr/>
      <dgm:t>
        <a:bodyPr/>
        <a:lstStyle/>
        <a:p>
          <a:endParaRPr lang="en-US"/>
        </a:p>
      </dgm:t>
    </dgm:pt>
    <dgm:pt modelId="{C4ECC81B-9A50-4669-8ADF-3A2CF19872B5}" type="pres">
      <dgm:prSet presAssocID="{6A5085C5-07E1-4034-8E5B-6ED91F01E52B}" presName="spComp" presStyleCnt="0"/>
      <dgm:spPr/>
    </dgm:pt>
    <dgm:pt modelId="{A15E65AE-8CDD-4545-9043-6731B6FDD8A3}" type="pres">
      <dgm:prSet presAssocID="{6A5085C5-07E1-4034-8E5B-6ED91F01E52B}" presName="hSp" presStyleCnt="0"/>
      <dgm:spPr/>
    </dgm:pt>
    <dgm:pt modelId="{ACDE2605-4CE7-4C82-ADA5-C024F0D990F8}" type="pres">
      <dgm:prSet presAssocID="{6E5D2A21-F480-4FE1-AE54-2B7C236828C5}" presName="rectComp" presStyleCnt="0"/>
      <dgm:spPr/>
    </dgm:pt>
    <dgm:pt modelId="{D7407087-6841-477F-AD15-6DF18FD6C2E0}" type="pres">
      <dgm:prSet presAssocID="{6E5D2A21-F480-4FE1-AE54-2B7C236828C5}" presName="bgRect" presStyleLbl="bgShp" presStyleIdx="2" presStyleCnt="3"/>
      <dgm:spPr/>
      <dgm:t>
        <a:bodyPr/>
        <a:lstStyle/>
        <a:p>
          <a:endParaRPr lang="en-US"/>
        </a:p>
      </dgm:t>
    </dgm:pt>
    <dgm:pt modelId="{E6240364-D7ED-45C6-A1B6-0E3D6513A61C}" type="pres">
      <dgm:prSet presAssocID="{6E5D2A21-F480-4FE1-AE54-2B7C236828C5}" presName="bgRectTx" presStyleLbl="bgShp" presStyleIdx="2" presStyleCnt="3">
        <dgm:presLayoutVars>
          <dgm:bulletEnabled val="1"/>
        </dgm:presLayoutVars>
      </dgm:prSet>
      <dgm:spPr/>
      <dgm:t>
        <a:bodyPr/>
        <a:lstStyle/>
        <a:p>
          <a:endParaRPr lang="en-US"/>
        </a:p>
      </dgm:t>
    </dgm:pt>
  </dgm:ptLst>
  <dgm:cxnLst>
    <dgm:cxn modelId="{15D12EBB-474B-417F-8CA1-5812E9960A95}" type="presOf" srcId="{E4A20567-A174-4A1D-86AA-BF67CA46384F}" destId="{C8ABEA0B-01FA-4140-9D32-FCE25807E28B}" srcOrd="1" destOrd="0" presId="urn:microsoft.com/office/officeart/2005/8/layout/hierarchy5"/>
    <dgm:cxn modelId="{46DBEAD2-6FA9-42B1-889B-606E47089D58}" type="presOf" srcId="{6A5085C5-07E1-4034-8E5B-6ED91F01E52B}" destId="{D7F61EDE-60F8-4119-AB14-85CBD79EFC7A}" srcOrd="0" destOrd="0" presId="urn:microsoft.com/office/officeart/2005/8/layout/hierarchy5"/>
    <dgm:cxn modelId="{0716A1F2-CFA2-4645-B919-F4C621B54723}" type="presOf" srcId="{880E6717-BC94-4344-81EA-01483BDF6209}" destId="{8E631D8E-3856-4F5F-A5C8-C6CE48530C49}" srcOrd="0" destOrd="0" presId="urn:microsoft.com/office/officeart/2005/8/layout/hierarchy5"/>
    <dgm:cxn modelId="{B2058A1E-0CE9-403B-B0F9-D5058F12E5BC}" type="presOf" srcId="{B7BA892F-921D-413A-82AF-BC3145426630}" destId="{705D823A-0D23-44FE-8CC3-4918EC4E8462}" srcOrd="0" destOrd="0" presId="urn:microsoft.com/office/officeart/2005/8/layout/hierarchy5"/>
    <dgm:cxn modelId="{B008FA4C-DF25-447A-A385-D1FB79E3EEEA}" srcId="{ED373654-82EC-433C-9AEF-B83C1D31FD47}" destId="{9CAD83C1-F97A-41B4-A03C-70F6B3A57B1B}" srcOrd="0" destOrd="0" parTransId="{E4A20567-A174-4A1D-86AA-BF67CA46384F}" sibTransId="{F8173A06-4160-4858-A4D2-9FE699E1B1A3}"/>
    <dgm:cxn modelId="{02C7F1D3-3667-4F05-8E2A-1A754FE93AC5}" type="presOf" srcId="{6E5D2A21-F480-4FE1-AE54-2B7C236828C5}" destId="{D7407087-6841-477F-AD15-6DF18FD6C2E0}" srcOrd="0" destOrd="0" presId="urn:microsoft.com/office/officeart/2005/8/layout/hierarchy5"/>
    <dgm:cxn modelId="{377AE2A0-A487-4879-9AD4-A71450E539EA}" type="presOf" srcId="{608F82A6-D737-45EA-80F3-604BD0F2D723}" destId="{63B08D54-FE06-41E0-ACFD-E302DD0CA8E1}" srcOrd="0" destOrd="0" presId="urn:microsoft.com/office/officeart/2005/8/layout/hierarchy5"/>
    <dgm:cxn modelId="{CDB3D8DD-B545-4523-AA9C-D4B78C913A24}" type="presOf" srcId="{465F2245-EFC0-415D-A36E-9398D6FFB85D}" destId="{D1AD2236-7D4C-4F52-BC01-FD9113EE4DEB}" srcOrd="0" destOrd="0" presId="urn:microsoft.com/office/officeart/2005/8/layout/hierarchy5"/>
    <dgm:cxn modelId="{AA49AF77-D311-4A00-BCFC-9E021C62612E}" type="presOf" srcId="{608F82A6-D737-45EA-80F3-604BD0F2D723}" destId="{449ECFE7-AFDE-4C8F-BFF3-EA163A40AD7F}" srcOrd="1" destOrd="0" presId="urn:microsoft.com/office/officeart/2005/8/layout/hierarchy5"/>
    <dgm:cxn modelId="{33F51AD0-FD2A-4A34-A103-31A4475D2107}" type="presOf" srcId="{ED373654-82EC-433C-9AEF-B83C1D31FD47}" destId="{DF618D97-55FB-45AA-B164-76A32844C8F8}" srcOrd="0" destOrd="0" presId="urn:microsoft.com/office/officeart/2005/8/layout/hierarchy5"/>
    <dgm:cxn modelId="{400B83E7-5F98-44FC-8F76-F7A28498B88A}" srcId="{642C36A9-562B-45C7-B474-A105A5344D4B}" destId="{DC33B3ED-F67A-4E89-BFAE-C2E01FEB13F3}" srcOrd="1" destOrd="0" parTransId="{1EAFE752-EF07-4220-9DD9-B154623F0C36}" sibTransId="{C435C303-6337-4954-911C-490C8381B45D}"/>
    <dgm:cxn modelId="{5782C066-6C94-4251-B960-21D3113C2B64}" type="presOf" srcId="{9CAD83C1-F97A-41B4-A03C-70F6B3A57B1B}" destId="{8020945A-C9FF-46A6-9F15-F9BC3CCCE4C8}" srcOrd="0" destOrd="0" presId="urn:microsoft.com/office/officeart/2005/8/layout/hierarchy5"/>
    <dgm:cxn modelId="{A63E0BAA-D197-4942-9623-65B2BF6C53CC}" srcId="{ED373654-82EC-433C-9AEF-B83C1D31FD47}" destId="{880E6717-BC94-4344-81EA-01483BDF6209}" srcOrd="1" destOrd="0" parTransId="{608F82A6-D737-45EA-80F3-604BD0F2D723}" sibTransId="{C36C458F-42C2-468F-B217-67D2D13DB2F8}"/>
    <dgm:cxn modelId="{E4E375F9-7C07-4E8E-A945-A0CF29781A79}" type="presOf" srcId="{6A5085C5-07E1-4034-8E5B-6ED91F01E52B}" destId="{5FF81D7D-1D86-4CE7-9CF8-50381CE76EA2}" srcOrd="1" destOrd="0" presId="urn:microsoft.com/office/officeart/2005/8/layout/hierarchy5"/>
    <dgm:cxn modelId="{1594861C-A27C-4A75-8315-8F5E1805023F}" type="presOf" srcId="{04D42F5E-6405-4ED6-95E5-13A1977CB039}" destId="{38D511FA-7CAF-4065-B286-04852E073046}" srcOrd="0" destOrd="0" presId="urn:microsoft.com/office/officeart/2005/8/layout/hierarchy5"/>
    <dgm:cxn modelId="{C2DE2CA0-ECE4-4317-A7B7-D5A407FF56BE}" srcId="{04D42F5E-6405-4ED6-95E5-13A1977CB039}" destId="{6A5085C5-07E1-4034-8E5B-6ED91F01E52B}" srcOrd="2" destOrd="0" parTransId="{1F66088C-3F31-4325-BF2B-563A28447D47}" sibTransId="{EAB1A20E-5CC8-4209-A7FE-A30B691C1AAD}"/>
    <dgm:cxn modelId="{612AF0D5-EACE-4F54-B1CD-3F3383C30A77}" srcId="{04D42F5E-6405-4ED6-95E5-13A1977CB039}" destId="{6E5D2A21-F480-4FE1-AE54-2B7C236828C5}" srcOrd="3" destOrd="0" parTransId="{2CAD1E21-7F4A-4E56-9C01-511142780E54}" sibTransId="{025A26F2-7AAD-4B27-A501-20E3699BC94D}"/>
    <dgm:cxn modelId="{2162F0E9-F9FC-4239-A169-F62FEAB5174C}" type="presOf" srcId="{E4A20567-A174-4A1D-86AA-BF67CA46384F}" destId="{90986E37-37E6-4D37-A442-1D52DED1B5FD}" srcOrd="0" destOrd="0" presId="urn:microsoft.com/office/officeart/2005/8/layout/hierarchy5"/>
    <dgm:cxn modelId="{66BEFBC0-A838-4B6E-9669-A986E94E231D}" type="presOf" srcId="{B7BA892F-921D-413A-82AF-BC3145426630}" destId="{46683BAE-A99E-4EC0-9734-270E199A6D62}" srcOrd="1" destOrd="0" presId="urn:microsoft.com/office/officeart/2005/8/layout/hierarchy5"/>
    <dgm:cxn modelId="{C62FB44E-973D-4310-8930-551A3379D4AD}" type="presOf" srcId="{1EAFE752-EF07-4220-9DD9-B154623F0C36}" destId="{EDAE75B4-4E35-46C7-ACDB-BBA49F3ED91B}" srcOrd="0" destOrd="0" presId="urn:microsoft.com/office/officeart/2005/8/layout/hierarchy5"/>
    <dgm:cxn modelId="{4B5D5299-08B1-4FEC-9AA5-53A3A3ED39C0}" type="presOf" srcId="{3B7917AA-2E17-4999-920E-0721CD876682}" destId="{09D26058-5BC4-4920-8E98-89E2F84F7163}" srcOrd="0" destOrd="0" presId="urn:microsoft.com/office/officeart/2005/8/layout/hierarchy5"/>
    <dgm:cxn modelId="{5B00715F-4069-4203-BDC2-C228FBED9357}" srcId="{04D42F5E-6405-4ED6-95E5-13A1977CB039}" destId="{642C36A9-562B-45C7-B474-A105A5344D4B}" srcOrd="0" destOrd="0" parTransId="{3F29CB31-AFBF-47D4-89C6-6FC5759F5B97}" sibTransId="{BBEA7221-D38E-4064-8B75-2364DF4AA697}"/>
    <dgm:cxn modelId="{7C968C5C-D4E9-4530-8F9B-4D624B2883BB}" srcId="{642C36A9-562B-45C7-B474-A105A5344D4B}" destId="{ED373654-82EC-433C-9AEF-B83C1D31FD47}" srcOrd="0" destOrd="0" parTransId="{B7BA892F-921D-413A-82AF-BC3145426630}" sibTransId="{AC648CF8-6CA0-45B6-B44C-C66010B3A111}"/>
    <dgm:cxn modelId="{73E2C58B-D092-4FC2-88FA-B260384F8B30}" type="presOf" srcId="{0B3B0BB5-24EE-47E1-8FEA-9082E16012DD}" destId="{A31D7C5F-9197-4F61-B4B8-551D9B76BCB6}" srcOrd="0" destOrd="0" presId="urn:microsoft.com/office/officeart/2005/8/layout/hierarchy5"/>
    <dgm:cxn modelId="{1A076B47-461B-448C-B21D-BBD5E1F91C03}" type="presOf" srcId="{465F2245-EFC0-415D-A36E-9398D6FFB85D}" destId="{E09A6DC5-26BA-418C-BB49-89BCD902EC4C}" srcOrd="1" destOrd="0" presId="urn:microsoft.com/office/officeart/2005/8/layout/hierarchy5"/>
    <dgm:cxn modelId="{3E615981-C6F7-4026-81A8-81DC08E1B6F8}" srcId="{04D42F5E-6405-4ED6-95E5-13A1977CB039}" destId="{0B3B0BB5-24EE-47E1-8FEA-9082E16012DD}" srcOrd="1" destOrd="0" parTransId="{D1E1F336-5023-4357-94EF-2B7CC540FB60}" sibTransId="{2BDE094F-731B-4234-8677-F154D4E0108B}"/>
    <dgm:cxn modelId="{E9FCB95F-F743-4E17-95E2-E322C66CDD3F}" srcId="{DC33B3ED-F67A-4E89-BFAE-C2E01FEB13F3}" destId="{3B7917AA-2E17-4999-920E-0721CD876682}" srcOrd="0" destOrd="0" parTransId="{465F2245-EFC0-415D-A36E-9398D6FFB85D}" sibTransId="{B0794792-5149-42C7-8543-3BBF8047AD4B}"/>
    <dgm:cxn modelId="{74C410A8-7FDE-4EE2-897E-766778225F8B}" type="presOf" srcId="{DC33B3ED-F67A-4E89-BFAE-C2E01FEB13F3}" destId="{1C38B936-9CA5-46A9-ADD9-C319A5B181AF}" srcOrd="0" destOrd="0" presId="urn:microsoft.com/office/officeart/2005/8/layout/hierarchy5"/>
    <dgm:cxn modelId="{B6B57073-D4C2-4766-A435-62F13B1A82B9}" type="presOf" srcId="{0B3B0BB5-24EE-47E1-8FEA-9082E16012DD}" destId="{C5A7F868-F09B-4896-9B70-6DB2E3B03474}" srcOrd="1" destOrd="0" presId="urn:microsoft.com/office/officeart/2005/8/layout/hierarchy5"/>
    <dgm:cxn modelId="{06BF355B-D3A2-4E92-BCA0-0D2EF73EE863}" type="presOf" srcId="{1EAFE752-EF07-4220-9DD9-B154623F0C36}" destId="{D297EBB9-7492-46DD-B812-DE461315AB15}" srcOrd="1" destOrd="0" presId="urn:microsoft.com/office/officeart/2005/8/layout/hierarchy5"/>
    <dgm:cxn modelId="{F0DBECED-77E9-4EDA-8E67-8336EB2CB2D9}" type="presOf" srcId="{642C36A9-562B-45C7-B474-A105A5344D4B}" destId="{82C614D7-4D53-4388-8DC5-2CE3BC30C0B4}" srcOrd="0" destOrd="0" presId="urn:microsoft.com/office/officeart/2005/8/layout/hierarchy5"/>
    <dgm:cxn modelId="{D9D87BA1-96B5-48C3-9F14-3009EB1373F2}" type="presOf" srcId="{6E5D2A21-F480-4FE1-AE54-2B7C236828C5}" destId="{E6240364-D7ED-45C6-A1B6-0E3D6513A61C}" srcOrd="1" destOrd="0" presId="urn:microsoft.com/office/officeart/2005/8/layout/hierarchy5"/>
    <dgm:cxn modelId="{E3FC3B8B-FAE4-4D37-8838-116508D106B6}" type="presParOf" srcId="{38D511FA-7CAF-4065-B286-04852E073046}" destId="{9D78282D-2D4D-4A31-A4D3-BEC562868014}" srcOrd="0" destOrd="0" presId="urn:microsoft.com/office/officeart/2005/8/layout/hierarchy5"/>
    <dgm:cxn modelId="{64C7D086-A9E3-4A17-9E2D-F1C5978540C7}" type="presParOf" srcId="{9D78282D-2D4D-4A31-A4D3-BEC562868014}" destId="{6BB26EF2-321D-402C-B6F8-973B76EF05C8}" srcOrd="0" destOrd="0" presId="urn:microsoft.com/office/officeart/2005/8/layout/hierarchy5"/>
    <dgm:cxn modelId="{E32138E0-2E6F-49B7-ACE9-A3FFD1927A49}" type="presParOf" srcId="{9D78282D-2D4D-4A31-A4D3-BEC562868014}" destId="{753F64AA-160F-4C02-B8E3-405CBD66837E}" srcOrd="1" destOrd="0" presId="urn:microsoft.com/office/officeart/2005/8/layout/hierarchy5"/>
    <dgm:cxn modelId="{8A2420EB-B7AC-4D88-BD47-2AA80BFEA49A}" type="presParOf" srcId="{753F64AA-160F-4C02-B8E3-405CBD66837E}" destId="{7663D4C6-94FA-4CF1-9DAC-783B5B09FCA0}" srcOrd="0" destOrd="0" presId="urn:microsoft.com/office/officeart/2005/8/layout/hierarchy5"/>
    <dgm:cxn modelId="{3AA239D1-59A2-4C14-9EA6-AE1C8DEE0EBE}" type="presParOf" srcId="{7663D4C6-94FA-4CF1-9DAC-783B5B09FCA0}" destId="{82C614D7-4D53-4388-8DC5-2CE3BC30C0B4}" srcOrd="0" destOrd="0" presId="urn:microsoft.com/office/officeart/2005/8/layout/hierarchy5"/>
    <dgm:cxn modelId="{76F70575-89AB-434D-851B-578C1CE7A533}" type="presParOf" srcId="{7663D4C6-94FA-4CF1-9DAC-783B5B09FCA0}" destId="{8BF36204-A7F5-43B6-A3B3-FD8E84EFC3A4}" srcOrd="1" destOrd="0" presId="urn:microsoft.com/office/officeart/2005/8/layout/hierarchy5"/>
    <dgm:cxn modelId="{492A4688-5C33-4ED9-8DC3-C213B0E67BC6}" type="presParOf" srcId="{8BF36204-A7F5-43B6-A3B3-FD8E84EFC3A4}" destId="{705D823A-0D23-44FE-8CC3-4918EC4E8462}" srcOrd="0" destOrd="0" presId="urn:microsoft.com/office/officeart/2005/8/layout/hierarchy5"/>
    <dgm:cxn modelId="{0EC758FA-CBBC-4C9A-AEAA-38294116BE10}" type="presParOf" srcId="{705D823A-0D23-44FE-8CC3-4918EC4E8462}" destId="{46683BAE-A99E-4EC0-9734-270E199A6D62}" srcOrd="0" destOrd="0" presId="urn:microsoft.com/office/officeart/2005/8/layout/hierarchy5"/>
    <dgm:cxn modelId="{E82EAF68-8678-46FE-BFBE-4C53BFF7D671}" type="presParOf" srcId="{8BF36204-A7F5-43B6-A3B3-FD8E84EFC3A4}" destId="{E669BC1C-DF25-41F3-8338-E03220D31979}" srcOrd="1" destOrd="0" presId="urn:microsoft.com/office/officeart/2005/8/layout/hierarchy5"/>
    <dgm:cxn modelId="{9DBF2347-8BFE-4E67-A78A-867F4D6D51E1}" type="presParOf" srcId="{E669BC1C-DF25-41F3-8338-E03220D31979}" destId="{DF618D97-55FB-45AA-B164-76A32844C8F8}" srcOrd="0" destOrd="0" presId="urn:microsoft.com/office/officeart/2005/8/layout/hierarchy5"/>
    <dgm:cxn modelId="{B551C54F-2D53-47ED-BA5D-1124313EA41D}" type="presParOf" srcId="{E669BC1C-DF25-41F3-8338-E03220D31979}" destId="{26FE5C43-063D-4E30-9416-50490544D803}" srcOrd="1" destOrd="0" presId="urn:microsoft.com/office/officeart/2005/8/layout/hierarchy5"/>
    <dgm:cxn modelId="{1D8FDF44-B654-4685-A674-1AE4E8D96A94}" type="presParOf" srcId="{26FE5C43-063D-4E30-9416-50490544D803}" destId="{90986E37-37E6-4D37-A442-1D52DED1B5FD}" srcOrd="0" destOrd="0" presId="urn:microsoft.com/office/officeart/2005/8/layout/hierarchy5"/>
    <dgm:cxn modelId="{19E67990-3CA1-4B4E-A0AE-F5F36ED441BD}" type="presParOf" srcId="{90986E37-37E6-4D37-A442-1D52DED1B5FD}" destId="{C8ABEA0B-01FA-4140-9D32-FCE25807E28B}" srcOrd="0" destOrd="0" presId="urn:microsoft.com/office/officeart/2005/8/layout/hierarchy5"/>
    <dgm:cxn modelId="{5528A414-34E3-47C7-9B69-AEF550D89098}" type="presParOf" srcId="{26FE5C43-063D-4E30-9416-50490544D803}" destId="{2EA80AF2-E352-4A29-8A80-61282B441918}" srcOrd="1" destOrd="0" presId="urn:microsoft.com/office/officeart/2005/8/layout/hierarchy5"/>
    <dgm:cxn modelId="{D4778290-4F94-4688-88B6-401FE9F5C90D}" type="presParOf" srcId="{2EA80AF2-E352-4A29-8A80-61282B441918}" destId="{8020945A-C9FF-46A6-9F15-F9BC3CCCE4C8}" srcOrd="0" destOrd="0" presId="urn:microsoft.com/office/officeart/2005/8/layout/hierarchy5"/>
    <dgm:cxn modelId="{12BDCE02-6E54-41E5-A485-713C337054A7}" type="presParOf" srcId="{2EA80AF2-E352-4A29-8A80-61282B441918}" destId="{5F72D17C-146B-409C-AD66-A13E2CB2E61A}" srcOrd="1" destOrd="0" presId="urn:microsoft.com/office/officeart/2005/8/layout/hierarchy5"/>
    <dgm:cxn modelId="{7A46FB43-CA0A-42B2-9964-531229907F40}" type="presParOf" srcId="{26FE5C43-063D-4E30-9416-50490544D803}" destId="{63B08D54-FE06-41E0-ACFD-E302DD0CA8E1}" srcOrd="2" destOrd="0" presId="urn:microsoft.com/office/officeart/2005/8/layout/hierarchy5"/>
    <dgm:cxn modelId="{B7FE5C61-1122-4CF7-9E94-64749F7B34CE}" type="presParOf" srcId="{63B08D54-FE06-41E0-ACFD-E302DD0CA8E1}" destId="{449ECFE7-AFDE-4C8F-BFF3-EA163A40AD7F}" srcOrd="0" destOrd="0" presId="urn:microsoft.com/office/officeart/2005/8/layout/hierarchy5"/>
    <dgm:cxn modelId="{7E8F308E-76D4-421C-ABBC-857FB5C9BACF}" type="presParOf" srcId="{26FE5C43-063D-4E30-9416-50490544D803}" destId="{33EEF1D2-8B4A-4135-80C1-D3A2FC9D84B9}" srcOrd="3" destOrd="0" presId="urn:microsoft.com/office/officeart/2005/8/layout/hierarchy5"/>
    <dgm:cxn modelId="{E1311EC5-3E62-4027-A5F3-4D0694349AD5}" type="presParOf" srcId="{33EEF1D2-8B4A-4135-80C1-D3A2FC9D84B9}" destId="{8E631D8E-3856-4F5F-A5C8-C6CE48530C49}" srcOrd="0" destOrd="0" presId="urn:microsoft.com/office/officeart/2005/8/layout/hierarchy5"/>
    <dgm:cxn modelId="{6033B1EB-B710-4F8E-A6BC-419582E66909}" type="presParOf" srcId="{33EEF1D2-8B4A-4135-80C1-D3A2FC9D84B9}" destId="{DBD203BB-8886-4B82-A4B4-17957954F18D}" srcOrd="1" destOrd="0" presId="urn:microsoft.com/office/officeart/2005/8/layout/hierarchy5"/>
    <dgm:cxn modelId="{BEE042D9-63C7-4AAC-AC55-D96E9D03E106}" type="presParOf" srcId="{8BF36204-A7F5-43B6-A3B3-FD8E84EFC3A4}" destId="{EDAE75B4-4E35-46C7-ACDB-BBA49F3ED91B}" srcOrd="2" destOrd="0" presId="urn:microsoft.com/office/officeart/2005/8/layout/hierarchy5"/>
    <dgm:cxn modelId="{9A6AC33C-9618-4A6E-A4CE-37DE7BD232E4}" type="presParOf" srcId="{EDAE75B4-4E35-46C7-ACDB-BBA49F3ED91B}" destId="{D297EBB9-7492-46DD-B812-DE461315AB15}" srcOrd="0" destOrd="0" presId="urn:microsoft.com/office/officeart/2005/8/layout/hierarchy5"/>
    <dgm:cxn modelId="{EA46D0A3-464B-4F9F-9DBC-BC6ED4AFF069}" type="presParOf" srcId="{8BF36204-A7F5-43B6-A3B3-FD8E84EFC3A4}" destId="{39A45C0B-0A00-4A03-A4E3-4401E87873EC}" srcOrd="3" destOrd="0" presId="urn:microsoft.com/office/officeart/2005/8/layout/hierarchy5"/>
    <dgm:cxn modelId="{C8E0D081-C5C9-4371-80C1-46E3EE8925CB}" type="presParOf" srcId="{39A45C0B-0A00-4A03-A4E3-4401E87873EC}" destId="{1C38B936-9CA5-46A9-ADD9-C319A5B181AF}" srcOrd="0" destOrd="0" presId="urn:microsoft.com/office/officeart/2005/8/layout/hierarchy5"/>
    <dgm:cxn modelId="{06934E5A-AE6B-43A6-85DE-5B6C195F0E84}" type="presParOf" srcId="{39A45C0B-0A00-4A03-A4E3-4401E87873EC}" destId="{C27C23DF-750E-4B4B-983D-911628DFD057}" srcOrd="1" destOrd="0" presId="urn:microsoft.com/office/officeart/2005/8/layout/hierarchy5"/>
    <dgm:cxn modelId="{FE1499E6-73DF-40D8-8FFB-E7C462C942CA}" type="presParOf" srcId="{C27C23DF-750E-4B4B-983D-911628DFD057}" destId="{D1AD2236-7D4C-4F52-BC01-FD9113EE4DEB}" srcOrd="0" destOrd="0" presId="urn:microsoft.com/office/officeart/2005/8/layout/hierarchy5"/>
    <dgm:cxn modelId="{919D3E14-F8A3-4544-900A-B610E6278494}" type="presParOf" srcId="{D1AD2236-7D4C-4F52-BC01-FD9113EE4DEB}" destId="{E09A6DC5-26BA-418C-BB49-89BCD902EC4C}" srcOrd="0" destOrd="0" presId="urn:microsoft.com/office/officeart/2005/8/layout/hierarchy5"/>
    <dgm:cxn modelId="{D8471818-2F4F-435B-BBB1-5F0004BE7C2C}" type="presParOf" srcId="{C27C23DF-750E-4B4B-983D-911628DFD057}" destId="{B983ECAD-B279-4021-891D-9F43DE0A9213}" srcOrd="1" destOrd="0" presId="urn:microsoft.com/office/officeart/2005/8/layout/hierarchy5"/>
    <dgm:cxn modelId="{9089D6F5-99A7-4493-9BD0-4C9E81380DAA}" type="presParOf" srcId="{B983ECAD-B279-4021-891D-9F43DE0A9213}" destId="{09D26058-5BC4-4920-8E98-89E2F84F7163}" srcOrd="0" destOrd="0" presId="urn:microsoft.com/office/officeart/2005/8/layout/hierarchy5"/>
    <dgm:cxn modelId="{3570B9CF-FF45-42A3-8B30-388201374DFD}" type="presParOf" srcId="{B983ECAD-B279-4021-891D-9F43DE0A9213}" destId="{A1FBBB52-375E-4CD7-8123-FE77FC7E6153}" srcOrd="1" destOrd="0" presId="urn:microsoft.com/office/officeart/2005/8/layout/hierarchy5"/>
    <dgm:cxn modelId="{CAB23608-2DCA-4ED8-988C-D6742C02B51E}" type="presParOf" srcId="{38D511FA-7CAF-4065-B286-04852E073046}" destId="{224510AD-DC8E-4D92-9B08-B4997CFBA717}" srcOrd="1" destOrd="0" presId="urn:microsoft.com/office/officeart/2005/8/layout/hierarchy5"/>
    <dgm:cxn modelId="{C349421C-5707-4B19-BC7F-645DC9029419}" type="presParOf" srcId="{224510AD-DC8E-4D92-9B08-B4997CFBA717}" destId="{1E703F43-3DE8-49E8-A1FC-F45B67E66294}" srcOrd="0" destOrd="0" presId="urn:microsoft.com/office/officeart/2005/8/layout/hierarchy5"/>
    <dgm:cxn modelId="{A3B7AF59-EF0E-4D99-ACE0-EAA96CD28D70}" type="presParOf" srcId="{1E703F43-3DE8-49E8-A1FC-F45B67E66294}" destId="{A31D7C5F-9197-4F61-B4B8-551D9B76BCB6}" srcOrd="0" destOrd="0" presId="urn:microsoft.com/office/officeart/2005/8/layout/hierarchy5"/>
    <dgm:cxn modelId="{A45E195D-C7E2-4FDF-8088-01A51F111BAD}" type="presParOf" srcId="{1E703F43-3DE8-49E8-A1FC-F45B67E66294}" destId="{C5A7F868-F09B-4896-9B70-6DB2E3B03474}" srcOrd="1" destOrd="0" presId="urn:microsoft.com/office/officeart/2005/8/layout/hierarchy5"/>
    <dgm:cxn modelId="{1878D0E5-81C9-466A-A500-EEDB93635117}" type="presParOf" srcId="{224510AD-DC8E-4D92-9B08-B4997CFBA717}" destId="{B036453A-10AF-4438-9D0D-D6694F10EA7E}" srcOrd="1" destOrd="0" presId="urn:microsoft.com/office/officeart/2005/8/layout/hierarchy5"/>
    <dgm:cxn modelId="{B936D99B-E12B-4F19-8562-4DB6F1E37B05}" type="presParOf" srcId="{B036453A-10AF-4438-9D0D-D6694F10EA7E}" destId="{719EECB8-8DD6-4CC8-AAF2-05787F287AB6}" srcOrd="0" destOrd="0" presId="urn:microsoft.com/office/officeart/2005/8/layout/hierarchy5"/>
    <dgm:cxn modelId="{DFC04CC9-1188-46B4-B51A-B18B783F65E3}" type="presParOf" srcId="{224510AD-DC8E-4D92-9B08-B4997CFBA717}" destId="{2CF5549C-9DC6-408B-A572-FF951CED1F1B}" srcOrd="2" destOrd="0" presId="urn:microsoft.com/office/officeart/2005/8/layout/hierarchy5"/>
    <dgm:cxn modelId="{D8C1CBDB-2590-43F3-9D85-61355B962614}" type="presParOf" srcId="{2CF5549C-9DC6-408B-A572-FF951CED1F1B}" destId="{D7F61EDE-60F8-4119-AB14-85CBD79EFC7A}" srcOrd="0" destOrd="0" presId="urn:microsoft.com/office/officeart/2005/8/layout/hierarchy5"/>
    <dgm:cxn modelId="{1275FF9E-A0A8-4F40-A28C-98D0E4D472DC}" type="presParOf" srcId="{2CF5549C-9DC6-408B-A572-FF951CED1F1B}" destId="{5FF81D7D-1D86-4CE7-9CF8-50381CE76EA2}" srcOrd="1" destOrd="0" presId="urn:microsoft.com/office/officeart/2005/8/layout/hierarchy5"/>
    <dgm:cxn modelId="{3E825DCB-4B24-4F3B-8FD2-D9ABEE5D0D97}" type="presParOf" srcId="{224510AD-DC8E-4D92-9B08-B4997CFBA717}" destId="{C4ECC81B-9A50-4669-8ADF-3A2CF19872B5}" srcOrd="3" destOrd="0" presId="urn:microsoft.com/office/officeart/2005/8/layout/hierarchy5"/>
    <dgm:cxn modelId="{A0AD8DF5-FB9E-48C8-BBF2-30C7C6D6DC56}" type="presParOf" srcId="{C4ECC81B-9A50-4669-8ADF-3A2CF19872B5}" destId="{A15E65AE-8CDD-4545-9043-6731B6FDD8A3}" srcOrd="0" destOrd="0" presId="urn:microsoft.com/office/officeart/2005/8/layout/hierarchy5"/>
    <dgm:cxn modelId="{E475C79B-9922-405F-82CB-328B423383EC}" type="presParOf" srcId="{224510AD-DC8E-4D92-9B08-B4997CFBA717}" destId="{ACDE2605-4CE7-4C82-ADA5-C024F0D990F8}" srcOrd="4" destOrd="0" presId="urn:microsoft.com/office/officeart/2005/8/layout/hierarchy5"/>
    <dgm:cxn modelId="{8F0AFB60-1CF8-44D2-A9D1-4EE2520D2E01}" type="presParOf" srcId="{ACDE2605-4CE7-4C82-ADA5-C024F0D990F8}" destId="{D7407087-6841-477F-AD15-6DF18FD6C2E0}" srcOrd="0" destOrd="0" presId="urn:microsoft.com/office/officeart/2005/8/layout/hierarchy5"/>
    <dgm:cxn modelId="{D8B1F929-4E71-4CED-AACB-AAC381EA1AEE}" type="presParOf" srcId="{ACDE2605-4CE7-4C82-ADA5-C024F0D990F8}" destId="{E6240364-D7ED-45C6-A1B6-0E3D6513A61C}"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6A204B-7E3D-4F2F-BE85-80891383C1E9}" type="doc">
      <dgm:prSet loTypeId="urn:microsoft.com/office/officeart/2005/8/layout/venn2" loCatId="relationship" qsTypeId="urn:microsoft.com/office/officeart/2005/8/quickstyle/3d1" qsCatId="3D" csTypeId="urn:microsoft.com/office/officeart/2005/8/colors/accent1_2" csCatId="accent1" phldr="1"/>
      <dgm:spPr/>
    </dgm:pt>
    <dgm:pt modelId="{44283805-D86B-4D2A-B991-1D0D19AB0144}">
      <dgm:prSet phldrT="[Text]" custT="1"/>
      <dgm:spPr/>
      <dgm:t>
        <a:bodyPr/>
        <a:lstStyle/>
        <a:p>
          <a:r>
            <a:rPr lang="en-US" sz="1600" b="1" dirty="0" smtClean="0">
              <a:latin typeface="+mj-lt"/>
            </a:rPr>
            <a:t>Context</a:t>
          </a:r>
          <a:endParaRPr lang="en-US" sz="1600" b="1" dirty="0">
            <a:latin typeface="+mj-lt"/>
          </a:endParaRPr>
        </a:p>
      </dgm:t>
    </dgm:pt>
    <dgm:pt modelId="{9788D957-B279-4550-9BA4-8DB371EEEA14}" type="parTrans" cxnId="{C1885419-3693-4DBE-ADCB-F28C0A26ABED}">
      <dgm:prSet/>
      <dgm:spPr/>
      <dgm:t>
        <a:bodyPr/>
        <a:lstStyle/>
        <a:p>
          <a:endParaRPr lang="en-US"/>
        </a:p>
      </dgm:t>
    </dgm:pt>
    <dgm:pt modelId="{31817B9E-4F36-48DE-82F5-AB683ACA7908}" type="sibTrans" cxnId="{C1885419-3693-4DBE-ADCB-F28C0A26ABED}">
      <dgm:prSet/>
      <dgm:spPr/>
      <dgm:t>
        <a:bodyPr/>
        <a:lstStyle/>
        <a:p>
          <a:endParaRPr lang="en-US"/>
        </a:p>
      </dgm:t>
    </dgm:pt>
    <dgm:pt modelId="{3A783CBA-C1AD-4FB4-9AAB-35EA58C92EE2}">
      <dgm:prSet phldrT="[Text]" custT="1"/>
      <dgm:spPr/>
      <dgm:t>
        <a:bodyPr/>
        <a:lstStyle/>
        <a:p>
          <a:r>
            <a:rPr lang="en-US" sz="1600" b="1" dirty="0" smtClean="0">
              <a:latin typeface="+mj-lt"/>
            </a:rPr>
            <a:t>Goal</a:t>
          </a:r>
          <a:endParaRPr lang="en-US" sz="1600" b="1" dirty="0">
            <a:latin typeface="+mj-lt"/>
          </a:endParaRPr>
        </a:p>
      </dgm:t>
    </dgm:pt>
    <dgm:pt modelId="{DABA571C-985B-46DB-A10E-A56516FB88ED}" type="parTrans" cxnId="{3588BF57-8DB6-4DCF-B9B3-C6D9B4A480A7}">
      <dgm:prSet/>
      <dgm:spPr/>
      <dgm:t>
        <a:bodyPr/>
        <a:lstStyle/>
        <a:p>
          <a:endParaRPr lang="en-US"/>
        </a:p>
      </dgm:t>
    </dgm:pt>
    <dgm:pt modelId="{101ACA73-2E5F-44A0-BABC-A47FC0344B06}" type="sibTrans" cxnId="{3588BF57-8DB6-4DCF-B9B3-C6D9B4A480A7}">
      <dgm:prSet/>
      <dgm:spPr/>
      <dgm:t>
        <a:bodyPr/>
        <a:lstStyle/>
        <a:p>
          <a:endParaRPr lang="en-US"/>
        </a:p>
      </dgm:t>
    </dgm:pt>
    <dgm:pt modelId="{E670E58F-DFE7-446A-8611-6588A7C1E6C8}">
      <dgm:prSet phldrT="[Text]" custT="1"/>
      <dgm:spPr/>
      <dgm:t>
        <a:bodyPr/>
        <a:lstStyle/>
        <a:p>
          <a:r>
            <a:rPr lang="en-US" sz="1600" b="1" dirty="0" smtClean="0">
              <a:latin typeface="+mj-lt"/>
            </a:rPr>
            <a:t>Indicators</a:t>
          </a:r>
          <a:endParaRPr lang="en-US" sz="1600" b="1" dirty="0">
            <a:latin typeface="+mj-lt"/>
          </a:endParaRPr>
        </a:p>
      </dgm:t>
    </dgm:pt>
    <dgm:pt modelId="{0C739C47-F64C-4BA3-B289-5B090EBD6769}" type="parTrans" cxnId="{01F4C8CD-6D01-412B-B9DC-54321F36538F}">
      <dgm:prSet/>
      <dgm:spPr/>
      <dgm:t>
        <a:bodyPr/>
        <a:lstStyle/>
        <a:p>
          <a:endParaRPr lang="en-US"/>
        </a:p>
      </dgm:t>
    </dgm:pt>
    <dgm:pt modelId="{DDC613CB-A04B-4989-B2FC-52EF9532AEDC}" type="sibTrans" cxnId="{01F4C8CD-6D01-412B-B9DC-54321F36538F}">
      <dgm:prSet/>
      <dgm:spPr/>
      <dgm:t>
        <a:bodyPr/>
        <a:lstStyle/>
        <a:p>
          <a:endParaRPr lang="en-US"/>
        </a:p>
      </dgm:t>
    </dgm:pt>
    <dgm:pt modelId="{8D32D514-6AB2-4277-8990-AEE10FC930FB}">
      <dgm:prSet phldrT="[Text]" custT="1"/>
      <dgm:spPr/>
      <dgm:t>
        <a:bodyPr/>
        <a:lstStyle/>
        <a:p>
          <a:r>
            <a:rPr lang="en-US" sz="1600" b="1" dirty="0" smtClean="0">
              <a:latin typeface="+mj-lt"/>
            </a:rPr>
            <a:t>Measures</a:t>
          </a:r>
          <a:endParaRPr lang="en-US" sz="1600" b="1" dirty="0">
            <a:latin typeface="+mj-lt"/>
          </a:endParaRPr>
        </a:p>
      </dgm:t>
    </dgm:pt>
    <dgm:pt modelId="{54BD7A42-3475-413A-8221-AA31337D8C97}" type="parTrans" cxnId="{2AE87806-E9F5-44C5-B98C-90D94D6482FC}">
      <dgm:prSet/>
      <dgm:spPr/>
      <dgm:t>
        <a:bodyPr/>
        <a:lstStyle/>
        <a:p>
          <a:endParaRPr lang="en-US"/>
        </a:p>
      </dgm:t>
    </dgm:pt>
    <dgm:pt modelId="{69174848-CF2C-45DA-A711-52C2FF36E132}" type="sibTrans" cxnId="{2AE87806-E9F5-44C5-B98C-90D94D6482FC}">
      <dgm:prSet/>
      <dgm:spPr/>
      <dgm:t>
        <a:bodyPr/>
        <a:lstStyle/>
        <a:p>
          <a:endParaRPr lang="en-US"/>
        </a:p>
      </dgm:t>
    </dgm:pt>
    <dgm:pt modelId="{95869404-97F2-4C9C-8670-B055DC0EB5AC}">
      <dgm:prSet phldrT="[Text]" custT="1"/>
      <dgm:spPr/>
      <dgm:t>
        <a:bodyPr/>
        <a:lstStyle/>
        <a:p>
          <a:endParaRPr lang="en-US" sz="1600" b="1" dirty="0">
            <a:latin typeface="+mj-lt"/>
          </a:endParaRPr>
        </a:p>
      </dgm:t>
    </dgm:pt>
    <dgm:pt modelId="{FC56EC48-BC06-49D8-8399-FBB43CDC8761}" type="parTrans" cxnId="{945EBC5D-9245-447A-AA63-D356113E1C59}">
      <dgm:prSet/>
      <dgm:spPr/>
      <dgm:t>
        <a:bodyPr/>
        <a:lstStyle/>
        <a:p>
          <a:endParaRPr lang="en-US"/>
        </a:p>
      </dgm:t>
    </dgm:pt>
    <dgm:pt modelId="{D4B3698D-4FED-457B-8798-0BCB9FE4E6B3}" type="sibTrans" cxnId="{945EBC5D-9245-447A-AA63-D356113E1C59}">
      <dgm:prSet/>
      <dgm:spPr/>
      <dgm:t>
        <a:bodyPr/>
        <a:lstStyle/>
        <a:p>
          <a:endParaRPr lang="en-US"/>
        </a:p>
      </dgm:t>
    </dgm:pt>
    <dgm:pt modelId="{105F2D9E-6909-4800-9CF7-EC21027376DE}" type="pres">
      <dgm:prSet presAssocID="{3F6A204B-7E3D-4F2F-BE85-80891383C1E9}" presName="Name0" presStyleCnt="0">
        <dgm:presLayoutVars>
          <dgm:chMax val="7"/>
          <dgm:resizeHandles val="exact"/>
        </dgm:presLayoutVars>
      </dgm:prSet>
      <dgm:spPr/>
    </dgm:pt>
    <dgm:pt modelId="{8FC37C2C-0E87-434D-B936-50DC883AAFD7}" type="pres">
      <dgm:prSet presAssocID="{3F6A204B-7E3D-4F2F-BE85-80891383C1E9}" presName="comp1" presStyleCnt="0"/>
      <dgm:spPr/>
    </dgm:pt>
    <dgm:pt modelId="{C16A7DA3-ADBF-42EE-91FE-26BE36C5EAA7}" type="pres">
      <dgm:prSet presAssocID="{3F6A204B-7E3D-4F2F-BE85-80891383C1E9}" presName="circle1" presStyleLbl="node1" presStyleIdx="0" presStyleCnt="5" custLinFactNeighborX="568" custLinFactNeighborY="6250"/>
      <dgm:spPr/>
      <dgm:t>
        <a:bodyPr/>
        <a:lstStyle/>
        <a:p>
          <a:endParaRPr lang="en-US"/>
        </a:p>
      </dgm:t>
    </dgm:pt>
    <dgm:pt modelId="{B3B6C47C-E969-42E9-A979-36B41575A96D}" type="pres">
      <dgm:prSet presAssocID="{3F6A204B-7E3D-4F2F-BE85-80891383C1E9}" presName="c1text" presStyleLbl="node1" presStyleIdx="0" presStyleCnt="5">
        <dgm:presLayoutVars>
          <dgm:bulletEnabled val="1"/>
        </dgm:presLayoutVars>
      </dgm:prSet>
      <dgm:spPr/>
      <dgm:t>
        <a:bodyPr/>
        <a:lstStyle/>
        <a:p>
          <a:endParaRPr lang="en-US"/>
        </a:p>
      </dgm:t>
    </dgm:pt>
    <dgm:pt modelId="{D231D1D6-794C-41E9-8DBE-C2AF9E9D3575}" type="pres">
      <dgm:prSet presAssocID="{3F6A204B-7E3D-4F2F-BE85-80891383C1E9}" presName="comp2" presStyleCnt="0"/>
      <dgm:spPr/>
    </dgm:pt>
    <dgm:pt modelId="{2CF420E2-80FB-4ACA-833B-4CE78A27A49E}" type="pres">
      <dgm:prSet presAssocID="{3F6A204B-7E3D-4F2F-BE85-80891383C1E9}" presName="circle2" presStyleLbl="node1" presStyleIdx="1" presStyleCnt="5"/>
      <dgm:spPr/>
      <dgm:t>
        <a:bodyPr/>
        <a:lstStyle/>
        <a:p>
          <a:endParaRPr lang="en-US"/>
        </a:p>
      </dgm:t>
    </dgm:pt>
    <dgm:pt modelId="{A6137868-90C2-4FE0-B454-48D3149D5B65}" type="pres">
      <dgm:prSet presAssocID="{3F6A204B-7E3D-4F2F-BE85-80891383C1E9}" presName="c2text" presStyleLbl="node1" presStyleIdx="1" presStyleCnt="5">
        <dgm:presLayoutVars>
          <dgm:bulletEnabled val="1"/>
        </dgm:presLayoutVars>
      </dgm:prSet>
      <dgm:spPr/>
      <dgm:t>
        <a:bodyPr/>
        <a:lstStyle/>
        <a:p>
          <a:endParaRPr lang="en-US"/>
        </a:p>
      </dgm:t>
    </dgm:pt>
    <dgm:pt modelId="{3B50F2CC-3CC9-4A9E-B57C-BBA140C733FB}" type="pres">
      <dgm:prSet presAssocID="{3F6A204B-7E3D-4F2F-BE85-80891383C1E9}" presName="comp3" presStyleCnt="0"/>
      <dgm:spPr/>
    </dgm:pt>
    <dgm:pt modelId="{47269D21-F6C4-4091-B4F7-3D0B6F173204}" type="pres">
      <dgm:prSet presAssocID="{3F6A204B-7E3D-4F2F-BE85-80891383C1E9}" presName="circle3" presStyleLbl="node1" presStyleIdx="2" presStyleCnt="5"/>
      <dgm:spPr/>
      <dgm:t>
        <a:bodyPr/>
        <a:lstStyle/>
        <a:p>
          <a:endParaRPr lang="en-US"/>
        </a:p>
      </dgm:t>
    </dgm:pt>
    <dgm:pt modelId="{763F43F3-382A-44D0-831C-25A710C589A9}" type="pres">
      <dgm:prSet presAssocID="{3F6A204B-7E3D-4F2F-BE85-80891383C1E9}" presName="c3text" presStyleLbl="node1" presStyleIdx="2" presStyleCnt="5">
        <dgm:presLayoutVars>
          <dgm:bulletEnabled val="1"/>
        </dgm:presLayoutVars>
      </dgm:prSet>
      <dgm:spPr/>
      <dgm:t>
        <a:bodyPr/>
        <a:lstStyle/>
        <a:p>
          <a:endParaRPr lang="en-US"/>
        </a:p>
      </dgm:t>
    </dgm:pt>
    <dgm:pt modelId="{D6A2A703-BC31-4A3B-85E1-651B84E5F4AD}" type="pres">
      <dgm:prSet presAssocID="{3F6A204B-7E3D-4F2F-BE85-80891383C1E9}" presName="comp4" presStyleCnt="0"/>
      <dgm:spPr/>
    </dgm:pt>
    <dgm:pt modelId="{C221DE16-56C3-47B9-AF74-CC1E41C24D07}" type="pres">
      <dgm:prSet presAssocID="{3F6A204B-7E3D-4F2F-BE85-80891383C1E9}" presName="circle4" presStyleLbl="node1" presStyleIdx="3" presStyleCnt="5"/>
      <dgm:spPr/>
      <dgm:t>
        <a:bodyPr/>
        <a:lstStyle/>
        <a:p>
          <a:endParaRPr lang="en-US"/>
        </a:p>
      </dgm:t>
    </dgm:pt>
    <dgm:pt modelId="{2E2C0A66-5822-4790-A4E8-2BDF0EE4AAB0}" type="pres">
      <dgm:prSet presAssocID="{3F6A204B-7E3D-4F2F-BE85-80891383C1E9}" presName="c4text" presStyleLbl="node1" presStyleIdx="3" presStyleCnt="5">
        <dgm:presLayoutVars>
          <dgm:bulletEnabled val="1"/>
        </dgm:presLayoutVars>
      </dgm:prSet>
      <dgm:spPr/>
      <dgm:t>
        <a:bodyPr/>
        <a:lstStyle/>
        <a:p>
          <a:endParaRPr lang="en-US"/>
        </a:p>
      </dgm:t>
    </dgm:pt>
    <dgm:pt modelId="{6D3639BC-31EB-4194-A876-C071F48F8C78}" type="pres">
      <dgm:prSet presAssocID="{3F6A204B-7E3D-4F2F-BE85-80891383C1E9}" presName="comp5" presStyleCnt="0"/>
      <dgm:spPr/>
    </dgm:pt>
    <dgm:pt modelId="{23639365-6ADC-4132-8631-61F8ECBD3E49}" type="pres">
      <dgm:prSet presAssocID="{3F6A204B-7E3D-4F2F-BE85-80891383C1E9}" presName="circle5" presStyleLbl="node1" presStyleIdx="4" presStyleCnt="5"/>
      <dgm:spPr/>
      <dgm:t>
        <a:bodyPr/>
        <a:lstStyle/>
        <a:p>
          <a:endParaRPr lang="en-US"/>
        </a:p>
      </dgm:t>
    </dgm:pt>
    <dgm:pt modelId="{AF89B3EA-17CB-4F8C-AE3D-40B281B3184A}" type="pres">
      <dgm:prSet presAssocID="{3F6A204B-7E3D-4F2F-BE85-80891383C1E9}" presName="c5text" presStyleLbl="node1" presStyleIdx="4" presStyleCnt="5">
        <dgm:presLayoutVars>
          <dgm:bulletEnabled val="1"/>
        </dgm:presLayoutVars>
      </dgm:prSet>
      <dgm:spPr/>
      <dgm:t>
        <a:bodyPr/>
        <a:lstStyle/>
        <a:p>
          <a:endParaRPr lang="en-US"/>
        </a:p>
      </dgm:t>
    </dgm:pt>
  </dgm:ptLst>
  <dgm:cxnLst>
    <dgm:cxn modelId="{638592D2-DC2A-43F9-AC00-60CE1E6E43E9}" type="presOf" srcId="{44283805-D86B-4D2A-B991-1D0D19AB0144}" destId="{B3B6C47C-E969-42E9-A979-36B41575A96D}" srcOrd="1" destOrd="0" presId="urn:microsoft.com/office/officeart/2005/8/layout/venn2"/>
    <dgm:cxn modelId="{2AE87806-E9F5-44C5-B98C-90D94D6482FC}" srcId="{3F6A204B-7E3D-4F2F-BE85-80891383C1E9}" destId="{8D32D514-6AB2-4277-8990-AEE10FC930FB}" srcOrd="3" destOrd="0" parTransId="{54BD7A42-3475-413A-8221-AA31337D8C97}" sibTransId="{69174848-CF2C-45DA-A711-52C2FF36E132}"/>
    <dgm:cxn modelId="{B1FC3F78-047E-4DBE-AB7A-3C84474D592B}" type="presOf" srcId="{8D32D514-6AB2-4277-8990-AEE10FC930FB}" destId="{C221DE16-56C3-47B9-AF74-CC1E41C24D07}" srcOrd="0" destOrd="0" presId="urn:microsoft.com/office/officeart/2005/8/layout/venn2"/>
    <dgm:cxn modelId="{9714742B-1953-4D4F-BC29-1FB8A454A534}" type="presOf" srcId="{3A783CBA-C1AD-4FB4-9AAB-35EA58C92EE2}" destId="{2CF420E2-80FB-4ACA-833B-4CE78A27A49E}" srcOrd="0" destOrd="0" presId="urn:microsoft.com/office/officeart/2005/8/layout/venn2"/>
    <dgm:cxn modelId="{C1885419-3693-4DBE-ADCB-F28C0A26ABED}" srcId="{3F6A204B-7E3D-4F2F-BE85-80891383C1E9}" destId="{44283805-D86B-4D2A-B991-1D0D19AB0144}" srcOrd="0" destOrd="0" parTransId="{9788D957-B279-4550-9BA4-8DB371EEEA14}" sibTransId="{31817B9E-4F36-48DE-82F5-AB683ACA7908}"/>
    <dgm:cxn modelId="{F35A3377-A980-4EE4-ACEE-F29A817263B8}" type="presOf" srcId="{95869404-97F2-4C9C-8670-B055DC0EB5AC}" destId="{23639365-6ADC-4132-8631-61F8ECBD3E49}" srcOrd="0" destOrd="0" presId="urn:microsoft.com/office/officeart/2005/8/layout/venn2"/>
    <dgm:cxn modelId="{216FD1DB-C2F9-4DFF-BE1A-D72D71C24639}" type="presOf" srcId="{3A783CBA-C1AD-4FB4-9AAB-35EA58C92EE2}" destId="{A6137868-90C2-4FE0-B454-48D3149D5B65}" srcOrd="1" destOrd="0" presId="urn:microsoft.com/office/officeart/2005/8/layout/venn2"/>
    <dgm:cxn modelId="{D9A18F9E-10EB-4028-A86A-8BFC9FD9DABA}" type="presOf" srcId="{3F6A204B-7E3D-4F2F-BE85-80891383C1E9}" destId="{105F2D9E-6909-4800-9CF7-EC21027376DE}" srcOrd="0" destOrd="0" presId="urn:microsoft.com/office/officeart/2005/8/layout/venn2"/>
    <dgm:cxn modelId="{D113414C-D668-4AA9-9D64-44E34455D7DC}" type="presOf" srcId="{E670E58F-DFE7-446A-8611-6588A7C1E6C8}" destId="{763F43F3-382A-44D0-831C-25A710C589A9}" srcOrd="1" destOrd="0" presId="urn:microsoft.com/office/officeart/2005/8/layout/venn2"/>
    <dgm:cxn modelId="{945EBC5D-9245-447A-AA63-D356113E1C59}" srcId="{3F6A204B-7E3D-4F2F-BE85-80891383C1E9}" destId="{95869404-97F2-4C9C-8670-B055DC0EB5AC}" srcOrd="4" destOrd="0" parTransId="{FC56EC48-BC06-49D8-8399-FBB43CDC8761}" sibTransId="{D4B3698D-4FED-457B-8798-0BCB9FE4E6B3}"/>
    <dgm:cxn modelId="{523A556A-9E66-4A6F-96FE-8E509037E1CB}" type="presOf" srcId="{95869404-97F2-4C9C-8670-B055DC0EB5AC}" destId="{AF89B3EA-17CB-4F8C-AE3D-40B281B3184A}" srcOrd="1" destOrd="0" presId="urn:microsoft.com/office/officeart/2005/8/layout/venn2"/>
    <dgm:cxn modelId="{18A14DFB-2FD5-422F-87C3-F658B9EF37AD}" type="presOf" srcId="{E670E58F-DFE7-446A-8611-6588A7C1E6C8}" destId="{47269D21-F6C4-4091-B4F7-3D0B6F173204}" srcOrd="0" destOrd="0" presId="urn:microsoft.com/office/officeart/2005/8/layout/venn2"/>
    <dgm:cxn modelId="{DF58A6D1-D8BD-45EE-926E-21A545639079}" type="presOf" srcId="{44283805-D86B-4D2A-B991-1D0D19AB0144}" destId="{C16A7DA3-ADBF-42EE-91FE-26BE36C5EAA7}" srcOrd="0" destOrd="0" presId="urn:microsoft.com/office/officeart/2005/8/layout/venn2"/>
    <dgm:cxn modelId="{A64E05F6-FF09-4689-907C-14BED59A856D}" type="presOf" srcId="{8D32D514-6AB2-4277-8990-AEE10FC930FB}" destId="{2E2C0A66-5822-4790-A4E8-2BDF0EE4AAB0}" srcOrd="1" destOrd="0" presId="urn:microsoft.com/office/officeart/2005/8/layout/venn2"/>
    <dgm:cxn modelId="{3588BF57-8DB6-4DCF-B9B3-C6D9B4A480A7}" srcId="{3F6A204B-7E3D-4F2F-BE85-80891383C1E9}" destId="{3A783CBA-C1AD-4FB4-9AAB-35EA58C92EE2}" srcOrd="1" destOrd="0" parTransId="{DABA571C-985B-46DB-A10E-A56516FB88ED}" sibTransId="{101ACA73-2E5F-44A0-BABC-A47FC0344B06}"/>
    <dgm:cxn modelId="{01F4C8CD-6D01-412B-B9DC-54321F36538F}" srcId="{3F6A204B-7E3D-4F2F-BE85-80891383C1E9}" destId="{E670E58F-DFE7-446A-8611-6588A7C1E6C8}" srcOrd="2" destOrd="0" parTransId="{0C739C47-F64C-4BA3-B289-5B090EBD6769}" sibTransId="{DDC613CB-A04B-4989-B2FC-52EF9532AEDC}"/>
    <dgm:cxn modelId="{9F9CBBE8-3D13-43D2-8FAB-43FA747EB2CC}" type="presParOf" srcId="{105F2D9E-6909-4800-9CF7-EC21027376DE}" destId="{8FC37C2C-0E87-434D-B936-50DC883AAFD7}" srcOrd="0" destOrd="0" presId="urn:microsoft.com/office/officeart/2005/8/layout/venn2"/>
    <dgm:cxn modelId="{2C9AFE6B-0B54-41D6-A3E4-2AF7D9DC3192}" type="presParOf" srcId="{8FC37C2C-0E87-434D-B936-50DC883AAFD7}" destId="{C16A7DA3-ADBF-42EE-91FE-26BE36C5EAA7}" srcOrd="0" destOrd="0" presId="urn:microsoft.com/office/officeart/2005/8/layout/venn2"/>
    <dgm:cxn modelId="{046B73AB-6CFD-4AA3-BD62-6274F07AF89F}" type="presParOf" srcId="{8FC37C2C-0E87-434D-B936-50DC883AAFD7}" destId="{B3B6C47C-E969-42E9-A979-36B41575A96D}" srcOrd="1" destOrd="0" presId="urn:microsoft.com/office/officeart/2005/8/layout/venn2"/>
    <dgm:cxn modelId="{9C09BAAD-AB54-4743-92FA-EAC9BB5221E0}" type="presParOf" srcId="{105F2D9E-6909-4800-9CF7-EC21027376DE}" destId="{D231D1D6-794C-41E9-8DBE-C2AF9E9D3575}" srcOrd="1" destOrd="0" presId="urn:microsoft.com/office/officeart/2005/8/layout/venn2"/>
    <dgm:cxn modelId="{A17219AD-3A15-46A8-B413-B24E4047849A}" type="presParOf" srcId="{D231D1D6-794C-41E9-8DBE-C2AF9E9D3575}" destId="{2CF420E2-80FB-4ACA-833B-4CE78A27A49E}" srcOrd="0" destOrd="0" presId="urn:microsoft.com/office/officeart/2005/8/layout/venn2"/>
    <dgm:cxn modelId="{70C4D265-58DE-400C-995F-C2DF74FE2D2B}" type="presParOf" srcId="{D231D1D6-794C-41E9-8DBE-C2AF9E9D3575}" destId="{A6137868-90C2-4FE0-B454-48D3149D5B65}" srcOrd="1" destOrd="0" presId="urn:microsoft.com/office/officeart/2005/8/layout/venn2"/>
    <dgm:cxn modelId="{D8F7C778-FB02-48C9-B9E2-4FBC8AB39BA2}" type="presParOf" srcId="{105F2D9E-6909-4800-9CF7-EC21027376DE}" destId="{3B50F2CC-3CC9-4A9E-B57C-BBA140C733FB}" srcOrd="2" destOrd="0" presId="urn:microsoft.com/office/officeart/2005/8/layout/venn2"/>
    <dgm:cxn modelId="{CB247C9E-10C7-4683-B82A-11F8271B12C7}" type="presParOf" srcId="{3B50F2CC-3CC9-4A9E-B57C-BBA140C733FB}" destId="{47269D21-F6C4-4091-B4F7-3D0B6F173204}" srcOrd="0" destOrd="0" presId="urn:microsoft.com/office/officeart/2005/8/layout/venn2"/>
    <dgm:cxn modelId="{467D1D58-1114-4083-B1FA-C2412998F323}" type="presParOf" srcId="{3B50F2CC-3CC9-4A9E-B57C-BBA140C733FB}" destId="{763F43F3-382A-44D0-831C-25A710C589A9}" srcOrd="1" destOrd="0" presId="urn:microsoft.com/office/officeart/2005/8/layout/venn2"/>
    <dgm:cxn modelId="{F668CF88-BEC7-48AB-B211-27C20D0EAB1E}" type="presParOf" srcId="{105F2D9E-6909-4800-9CF7-EC21027376DE}" destId="{D6A2A703-BC31-4A3B-85E1-651B84E5F4AD}" srcOrd="3" destOrd="0" presId="urn:microsoft.com/office/officeart/2005/8/layout/venn2"/>
    <dgm:cxn modelId="{EDF557B9-1056-4A5C-8642-AC57CF50DC39}" type="presParOf" srcId="{D6A2A703-BC31-4A3B-85E1-651B84E5F4AD}" destId="{C221DE16-56C3-47B9-AF74-CC1E41C24D07}" srcOrd="0" destOrd="0" presId="urn:microsoft.com/office/officeart/2005/8/layout/venn2"/>
    <dgm:cxn modelId="{C5ECF518-88B3-47EE-B852-46F2E9B61661}" type="presParOf" srcId="{D6A2A703-BC31-4A3B-85E1-651B84E5F4AD}" destId="{2E2C0A66-5822-4790-A4E8-2BDF0EE4AAB0}" srcOrd="1" destOrd="0" presId="urn:microsoft.com/office/officeart/2005/8/layout/venn2"/>
    <dgm:cxn modelId="{B094FD69-53F8-4F3C-8274-5BCD24D6DB66}" type="presParOf" srcId="{105F2D9E-6909-4800-9CF7-EC21027376DE}" destId="{6D3639BC-31EB-4194-A876-C071F48F8C78}" srcOrd="4" destOrd="0" presId="urn:microsoft.com/office/officeart/2005/8/layout/venn2"/>
    <dgm:cxn modelId="{BCD3789B-D0B4-4A64-9764-490AC639BA12}" type="presParOf" srcId="{6D3639BC-31EB-4194-A876-C071F48F8C78}" destId="{23639365-6ADC-4132-8631-61F8ECBD3E49}" srcOrd="0" destOrd="0" presId="urn:microsoft.com/office/officeart/2005/8/layout/venn2"/>
    <dgm:cxn modelId="{41FD6786-A9BE-41CA-8D35-B0BAC903ECD2}" type="presParOf" srcId="{6D3639BC-31EB-4194-A876-C071F48F8C78}" destId="{AF89B3EA-17CB-4F8C-AE3D-40B281B3184A}"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42E63B-F1D0-4F7C-B4CB-6A8F69D3A126}" type="doc">
      <dgm:prSet loTypeId="urn:microsoft.com/office/officeart/2005/8/layout/bList2#1" loCatId="list" qsTypeId="urn:microsoft.com/office/officeart/2005/8/quickstyle/simple1" qsCatId="simple" csTypeId="urn:microsoft.com/office/officeart/2005/8/colors/accent1_2" csCatId="accent1" phldr="1"/>
      <dgm:spPr/>
    </dgm:pt>
    <dgm:pt modelId="{89669399-FB53-4D29-8342-23101A793591}">
      <dgm:prSet phldrT="[Text]" custT="1"/>
      <dgm:spPr/>
      <dgm:t>
        <a:bodyPr/>
        <a:lstStyle/>
        <a:p>
          <a:r>
            <a:rPr lang="en-US" sz="1600" dirty="0" smtClean="0">
              <a:latin typeface="+mj-lt"/>
            </a:rPr>
            <a:t>Goals-Standards</a:t>
          </a:r>
          <a:endParaRPr lang="en-US" sz="1600" dirty="0">
            <a:latin typeface="+mj-lt"/>
          </a:endParaRPr>
        </a:p>
      </dgm:t>
    </dgm:pt>
    <dgm:pt modelId="{7DEEBFD3-493B-4285-A0C3-4E905E52DA55}" type="parTrans" cxnId="{B2780FC2-2A2D-48F8-A112-669950EEFAD0}">
      <dgm:prSet/>
      <dgm:spPr/>
      <dgm:t>
        <a:bodyPr/>
        <a:lstStyle/>
        <a:p>
          <a:endParaRPr lang="en-US" sz="2000">
            <a:latin typeface="+mj-lt"/>
          </a:endParaRPr>
        </a:p>
      </dgm:t>
    </dgm:pt>
    <dgm:pt modelId="{CAE6523B-3962-4BAF-8D1E-F50712555604}" type="sibTrans" cxnId="{B2780FC2-2A2D-48F8-A112-669950EEFAD0}">
      <dgm:prSet/>
      <dgm:spPr/>
      <dgm:t>
        <a:bodyPr/>
        <a:lstStyle/>
        <a:p>
          <a:endParaRPr lang="en-US" sz="2000">
            <a:latin typeface="+mj-lt"/>
          </a:endParaRPr>
        </a:p>
      </dgm:t>
    </dgm:pt>
    <dgm:pt modelId="{B376126F-A30B-44F3-9ABD-B68496588F18}">
      <dgm:prSet phldrT="[Text]" custT="1"/>
      <dgm:spPr/>
      <dgm:t>
        <a:bodyPr/>
        <a:lstStyle/>
        <a:p>
          <a:r>
            <a:rPr lang="en-US" sz="1600" dirty="0" smtClean="0">
              <a:latin typeface="+mj-lt"/>
            </a:rPr>
            <a:t>Indicators</a:t>
          </a:r>
          <a:endParaRPr lang="en-US" sz="1600" dirty="0">
            <a:latin typeface="+mj-lt"/>
          </a:endParaRPr>
        </a:p>
      </dgm:t>
    </dgm:pt>
    <dgm:pt modelId="{5D8F6197-C688-4889-B714-8C1D175F1071}" type="parTrans" cxnId="{30C916DF-3F8E-48C2-A0B4-F80CB0838D14}">
      <dgm:prSet/>
      <dgm:spPr/>
      <dgm:t>
        <a:bodyPr/>
        <a:lstStyle/>
        <a:p>
          <a:endParaRPr lang="en-US" sz="2000">
            <a:latin typeface="+mj-lt"/>
          </a:endParaRPr>
        </a:p>
      </dgm:t>
    </dgm:pt>
    <dgm:pt modelId="{8B879EC7-5800-4071-B5D3-DC265CA0B665}" type="sibTrans" cxnId="{30C916DF-3F8E-48C2-A0B4-F80CB0838D14}">
      <dgm:prSet/>
      <dgm:spPr/>
      <dgm:t>
        <a:bodyPr/>
        <a:lstStyle/>
        <a:p>
          <a:endParaRPr lang="en-US" sz="2000">
            <a:latin typeface="+mj-lt"/>
          </a:endParaRPr>
        </a:p>
      </dgm:t>
    </dgm:pt>
    <dgm:pt modelId="{058C0017-E2B9-4004-BFC1-AD0FD005F155}">
      <dgm:prSet phldrT="[Text]" custT="1"/>
      <dgm:spPr/>
      <dgm:t>
        <a:bodyPr/>
        <a:lstStyle/>
        <a:p>
          <a:r>
            <a:rPr lang="en-US" sz="1400" dirty="0" smtClean="0">
              <a:latin typeface="+mj-lt"/>
            </a:rPr>
            <a:t>Performance</a:t>
          </a:r>
          <a:r>
            <a:rPr lang="en-US" sz="1600" dirty="0" smtClean="0">
              <a:latin typeface="+mj-lt"/>
            </a:rPr>
            <a:t> Measures</a:t>
          </a:r>
          <a:endParaRPr lang="en-US" sz="1600" dirty="0">
            <a:latin typeface="+mj-lt"/>
          </a:endParaRPr>
        </a:p>
      </dgm:t>
    </dgm:pt>
    <dgm:pt modelId="{486C6ACF-E4CF-4F39-B127-DB29F6E639A5}" type="parTrans" cxnId="{B205888E-448E-4FAF-83C9-AE157B7A8379}">
      <dgm:prSet/>
      <dgm:spPr/>
      <dgm:t>
        <a:bodyPr/>
        <a:lstStyle/>
        <a:p>
          <a:endParaRPr lang="en-US" sz="2000">
            <a:latin typeface="+mj-lt"/>
          </a:endParaRPr>
        </a:p>
      </dgm:t>
    </dgm:pt>
    <dgm:pt modelId="{4BE6F604-A923-40D3-A893-83A864FD3749}" type="sibTrans" cxnId="{B205888E-448E-4FAF-83C9-AE157B7A8379}">
      <dgm:prSet/>
      <dgm:spPr/>
      <dgm:t>
        <a:bodyPr/>
        <a:lstStyle/>
        <a:p>
          <a:endParaRPr lang="en-US" sz="2000">
            <a:latin typeface="+mj-lt"/>
          </a:endParaRPr>
        </a:p>
      </dgm:t>
    </dgm:pt>
    <dgm:pt modelId="{4B265A25-94C7-4DCA-A407-12EC8A507243}">
      <dgm:prSet custT="1"/>
      <dgm:spPr/>
      <dgm:t>
        <a:bodyPr/>
        <a:lstStyle/>
        <a:p>
          <a:r>
            <a:rPr lang="en-US" sz="1600" dirty="0" smtClean="0">
              <a:latin typeface="+mj-lt"/>
            </a:rPr>
            <a:t>What is the subject or content focus?</a:t>
          </a:r>
          <a:endParaRPr lang="en-US" sz="1600" dirty="0">
            <a:latin typeface="+mj-lt"/>
          </a:endParaRPr>
        </a:p>
      </dgm:t>
    </dgm:pt>
    <dgm:pt modelId="{CF93C001-75C6-4708-969A-0EA681586366}" type="parTrans" cxnId="{06E3694A-74AE-4877-8205-1AAACEF71176}">
      <dgm:prSet/>
      <dgm:spPr/>
      <dgm:t>
        <a:bodyPr/>
        <a:lstStyle/>
        <a:p>
          <a:endParaRPr lang="en-US" sz="2000">
            <a:latin typeface="+mj-lt"/>
          </a:endParaRPr>
        </a:p>
      </dgm:t>
    </dgm:pt>
    <dgm:pt modelId="{F2AC8B1C-3ABF-4209-8FC2-38E8F68BCF1F}" type="sibTrans" cxnId="{06E3694A-74AE-4877-8205-1AAACEF71176}">
      <dgm:prSet/>
      <dgm:spPr/>
      <dgm:t>
        <a:bodyPr/>
        <a:lstStyle/>
        <a:p>
          <a:endParaRPr lang="en-US" sz="2000">
            <a:latin typeface="+mj-lt"/>
          </a:endParaRPr>
        </a:p>
      </dgm:t>
    </dgm:pt>
    <dgm:pt modelId="{25F992E6-0B9B-445F-B254-C417A79677DC}">
      <dgm:prSet custT="1"/>
      <dgm:spPr/>
      <dgm:t>
        <a:bodyPr/>
        <a:lstStyle/>
        <a:p>
          <a:r>
            <a:rPr lang="en-US" sz="1600" dirty="0" smtClean="0">
              <a:latin typeface="+mj-lt"/>
            </a:rPr>
            <a:t>Who does it encompass?</a:t>
          </a:r>
          <a:endParaRPr lang="en-US" sz="1600" dirty="0">
            <a:latin typeface="+mj-lt"/>
          </a:endParaRPr>
        </a:p>
      </dgm:t>
    </dgm:pt>
    <dgm:pt modelId="{BC453F3D-0467-424F-BE38-5DD1EE2A3B52}" type="parTrans" cxnId="{7FAC1D57-1A91-4449-9170-9B09E4E2B934}">
      <dgm:prSet/>
      <dgm:spPr/>
      <dgm:t>
        <a:bodyPr/>
        <a:lstStyle/>
        <a:p>
          <a:endParaRPr lang="en-US" sz="2000">
            <a:latin typeface="+mj-lt"/>
          </a:endParaRPr>
        </a:p>
      </dgm:t>
    </dgm:pt>
    <dgm:pt modelId="{F35813CD-908C-43D2-9FFD-B69BBDE8312E}" type="sibTrans" cxnId="{7FAC1D57-1A91-4449-9170-9B09E4E2B934}">
      <dgm:prSet/>
      <dgm:spPr/>
      <dgm:t>
        <a:bodyPr/>
        <a:lstStyle/>
        <a:p>
          <a:endParaRPr lang="en-US" sz="2000">
            <a:latin typeface="+mj-lt"/>
          </a:endParaRPr>
        </a:p>
      </dgm:t>
    </dgm:pt>
    <dgm:pt modelId="{C413594A-5010-46B2-8D68-3D3A848899AF}">
      <dgm:prSet custT="1"/>
      <dgm:spPr/>
      <dgm:t>
        <a:bodyPr/>
        <a:lstStyle/>
        <a:p>
          <a:r>
            <a:rPr lang="en-US" sz="1600" dirty="0" smtClean="0">
              <a:latin typeface="+mj-lt"/>
            </a:rPr>
            <a:t>How can it improve instruction and educator practice?</a:t>
          </a:r>
          <a:endParaRPr lang="en-US" sz="1600" dirty="0">
            <a:latin typeface="+mj-lt"/>
          </a:endParaRPr>
        </a:p>
      </dgm:t>
    </dgm:pt>
    <dgm:pt modelId="{D7A208CA-7D32-4F34-B01A-C82D09DF760C}" type="parTrans" cxnId="{E7D9C364-AA42-4B2A-B42E-B2D0569F702D}">
      <dgm:prSet/>
      <dgm:spPr/>
      <dgm:t>
        <a:bodyPr/>
        <a:lstStyle/>
        <a:p>
          <a:endParaRPr lang="en-US" sz="2000">
            <a:latin typeface="+mj-lt"/>
          </a:endParaRPr>
        </a:p>
      </dgm:t>
    </dgm:pt>
    <dgm:pt modelId="{D6E69431-65F4-4C6A-BAD7-F7A12083F09B}" type="sibTrans" cxnId="{E7D9C364-AA42-4B2A-B42E-B2D0569F702D}">
      <dgm:prSet/>
      <dgm:spPr/>
      <dgm:t>
        <a:bodyPr/>
        <a:lstStyle/>
        <a:p>
          <a:endParaRPr lang="en-US" sz="2000">
            <a:latin typeface="+mj-lt"/>
          </a:endParaRPr>
        </a:p>
      </dgm:t>
    </dgm:pt>
    <dgm:pt modelId="{7674CB7C-6A94-41B4-A21C-FC9947A4F4AA}">
      <dgm:prSet custT="1"/>
      <dgm:spPr/>
      <dgm:t>
        <a:bodyPr/>
        <a:lstStyle/>
        <a:p>
          <a:r>
            <a:rPr lang="en-US" sz="1600" dirty="0" smtClean="0">
              <a:latin typeface="+mj-lt"/>
            </a:rPr>
            <a:t>What are indicators of success?</a:t>
          </a:r>
          <a:endParaRPr lang="en-US" sz="1600" dirty="0">
            <a:latin typeface="+mj-lt"/>
          </a:endParaRPr>
        </a:p>
      </dgm:t>
    </dgm:pt>
    <dgm:pt modelId="{EAA448F4-CBCB-4F5E-A481-8CD4452C840F}" type="parTrans" cxnId="{D1FE2040-F6F7-4765-BE1F-615E4B0BB443}">
      <dgm:prSet/>
      <dgm:spPr/>
      <dgm:t>
        <a:bodyPr/>
        <a:lstStyle/>
        <a:p>
          <a:endParaRPr lang="en-US" sz="2000">
            <a:latin typeface="+mj-lt"/>
          </a:endParaRPr>
        </a:p>
      </dgm:t>
    </dgm:pt>
    <dgm:pt modelId="{867DD6E1-DEAB-4D90-B35F-FA91169833C9}" type="sibTrans" cxnId="{D1FE2040-F6F7-4765-BE1F-615E4B0BB443}">
      <dgm:prSet/>
      <dgm:spPr/>
      <dgm:t>
        <a:bodyPr/>
        <a:lstStyle/>
        <a:p>
          <a:endParaRPr lang="en-US" sz="2000">
            <a:latin typeface="+mj-lt"/>
          </a:endParaRPr>
        </a:p>
      </dgm:t>
    </dgm:pt>
    <dgm:pt modelId="{11E3CA86-9A3F-477F-BBD6-E5723295F6E5}">
      <dgm:prSet custT="1"/>
      <dgm:spPr/>
      <dgm:t>
        <a:bodyPr/>
        <a:lstStyle/>
        <a:p>
          <a:r>
            <a:rPr lang="en-US" sz="1600" dirty="0" smtClean="0">
              <a:latin typeface="+mj-lt"/>
            </a:rPr>
            <a:t> How are they being measured?</a:t>
          </a:r>
          <a:endParaRPr lang="en-US" sz="1600" dirty="0">
            <a:latin typeface="+mj-lt"/>
          </a:endParaRPr>
        </a:p>
      </dgm:t>
    </dgm:pt>
    <dgm:pt modelId="{E8CA3E1A-97ED-443D-B0FE-49CB51ED3997}" type="parTrans" cxnId="{7C898FDF-994C-4879-AF27-53DE7A3C7907}">
      <dgm:prSet/>
      <dgm:spPr/>
      <dgm:t>
        <a:bodyPr/>
        <a:lstStyle/>
        <a:p>
          <a:endParaRPr lang="en-US" sz="2000">
            <a:latin typeface="+mj-lt"/>
          </a:endParaRPr>
        </a:p>
      </dgm:t>
    </dgm:pt>
    <dgm:pt modelId="{14790046-239E-429F-9337-218ABF32230E}" type="sibTrans" cxnId="{7C898FDF-994C-4879-AF27-53DE7A3C7907}">
      <dgm:prSet/>
      <dgm:spPr/>
      <dgm:t>
        <a:bodyPr/>
        <a:lstStyle/>
        <a:p>
          <a:endParaRPr lang="en-US" sz="2000">
            <a:latin typeface="+mj-lt"/>
          </a:endParaRPr>
        </a:p>
      </dgm:t>
    </dgm:pt>
    <dgm:pt modelId="{88A798E5-8765-4857-83D7-9C09208B36CA}">
      <dgm:prSet custT="1"/>
      <dgm:spPr/>
      <dgm:t>
        <a:bodyPr/>
        <a:lstStyle/>
        <a:p>
          <a:r>
            <a:rPr lang="en-US" sz="1600" dirty="0" smtClean="0">
              <a:latin typeface="+mj-lt"/>
            </a:rPr>
            <a:t> Upon which students are they based?</a:t>
          </a:r>
          <a:endParaRPr lang="en-US" sz="1600" dirty="0">
            <a:latin typeface="+mj-lt"/>
          </a:endParaRPr>
        </a:p>
      </dgm:t>
    </dgm:pt>
    <dgm:pt modelId="{C124082A-F2CD-4E34-8B0A-58F2D8560048}" type="parTrans" cxnId="{567A835B-6C73-4A05-B314-736D52780ACF}">
      <dgm:prSet/>
      <dgm:spPr/>
      <dgm:t>
        <a:bodyPr/>
        <a:lstStyle/>
        <a:p>
          <a:endParaRPr lang="en-US" sz="2000">
            <a:latin typeface="+mj-lt"/>
          </a:endParaRPr>
        </a:p>
      </dgm:t>
    </dgm:pt>
    <dgm:pt modelId="{8CC21B02-5F58-4A22-B37D-B28E3810C14D}" type="sibTrans" cxnId="{567A835B-6C73-4A05-B314-736D52780ACF}">
      <dgm:prSet/>
      <dgm:spPr/>
      <dgm:t>
        <a:bodyPr/>
        <a:lstStyle/>
        <a:p>
          <a:endParaRPr lang="en-US" sz="2000">
            <a:latin typeface="+mj-lt"/>
          </a:endParaRPr>
        </a:p>
      </dgm:t>
    </dgm:pt>
    <dgm:pt modelId="{C47A19A3-C6F1-4C17-8731-372C632B1158}">
      <dgm:prSet custT="1"/>
      <dgm:spPr/>
      <dgm:t>
        <a:bodyPr/>
        <a:lstStyle/>
        <a:p>
          <a:r>
            <a:rPr lang="en-US" sz="1600" dirty="0" smtClean="0">
              <a:latin typeface="+mj-lt"/>
            </a:rPr>
            <a:t>Are they high quality measures?</a:t>
          </a:r>
          <a:endParaRPr lang="en-US" sz="1600" dirty="0">
            <a:latin typeface="+mj-lt"/>
          </a:endParaRPr>
        </a:p>
      </dgm:t>
    </dgm:pt>
    <dgm:pt modelId="{D242FAD7-1268-441A-9F19-92561CAE66BF}" type="parTrans" cxnId="{30FBF111-3A1D-49AD-9B9C-A89FE7D73A0D}">
      <dgm:prSet/>
      <dgm:spPr/>
      <dgm:t>
        <a:bodyPr/>
        <a:lstStyle/>
        <a:p>
          <a:endParaRPr lang="en-US" sz="2000">
            <a:latin typeface="+mj-lt"/>
          </a:endParaRPr>
        </a:p>
      </dgm:t>
    </dgm:pt>
    <dgm:pt modelId="{00576FE6-1839-4CD6-9683-CDB3E7FE68DA}" type="sibTrans" cxnId="{30FBF111-3A1D-49AD-9B9C-A89FE7D73A0D}">
      <dgm:prSet/>
      <dgm:spPr/>
      <dgm:t>
        <a:bodyPr/>
        <a:lstStyle/>
        <a:p>
          <a:endParaRPr lang="en-US" sz="2000">
            <a:latin typeface="+mj-lt"/>
          </a:endParaRPr>
        </a:p>
      </dgm:t>
    </dgm:pt>
    <dgm:pt modelId="{B8936464-2C62-42FF-A076-08ADE491F5E0}">
      <dgm:prSet custT="1"/>
      <dgm:spPr/>
      <dgm:t>
        <a:bodyPr/>
        <a:lstStyle/>
        <a:p>
          <a:r>
            <a:rPr lang="en-US" sz="1600" dirty="0" smtClean="0">
              <a:latin typeface="+mj-lt"/>
            </a:rPr>
            <a:t> Who administers and scores the measures?</a:t>
          </a:r>
          <a:endParaRPr lang="en-US" sz="1600" dirty="0">
            <a:latin typeface="+mj-lt"/>
          </a:endParaRPr>
        </a:p>
      </dgm:t>
    </dgm:pt>
    <dgm:pt modelId="{2F4AC6F2-E406-4031-BEA4-B0FAA400D47E}" type="parTrans" cxnId="{B6ADBE17-9150-45FA-85F6-5424C46A5D21}">
      <dgm:prSet/>
      <dgm:spPr/>
      <dgm:t>
        <a:bodyPr/>
        <a:lstStyle/>
        <a:p>
          <a:endParaRPr lang="en-US" sz="2000">
            <a:latin typeface="+mj-lt"/>
          </a:endParaRPr>
        </a:p>
      </dgm:t>
    </dgm:pt>
    <dgm:pt modelId="{48970909-DEB2-4349-8E60-D29CDE725F05}" type="sibTrans" cxnId="{B6ADBE17-9150-45FA-85F6-5424C46A5D21}">
      <dgm:prSet/>
      <dgm:spPr/>
      <dgm:t>
        <a:bodyPr/>
        <a:lstStyle/>
        <a:p>
          <a:endParaRPr lang="en-US" sz="2000">
            <a:latin typeface="+mj-lt"/>
          </a:endParaRPr>
        </a:p>
      </dgm:t>
    </dgm:pt>
    <dgm:pt modelId="{4E2D8E2F-DF9E-465A-95E7-B9E46E523057}">
      <dgm:prSet custT="1"/>
      <dgm:spPr/>
      <dgm:t>
        <a:bodyPr/>
        <a:lstStyle/>
        <a:p>
          <a:r>
            <a:rPr lang="en-US" sz="1600" dirty="0" smtClean="0">
              <a:latin typeface="+mj-lt"/>
            </a:rPr>
            <a:t> What are the expectations for students?</a:t>
          </a:r>
          <a:endParaRPr lang="en-US" sz="1600" dirty="0">
            <a:latin typeface="+mj-lt"/>
          </a:endParaRPr>
        </a:p>
      </dgm:t>
    </dgm:pt>
    <dgm:pt modelId="{BDAD08A2-349B-4D86-8EEB-A3A7671F9223}" type="parTrans" cxnId="{08DB4FAD-858E-495B-8BE7-8C75DAADAE72}">
      <dgm:prSet/>
      <dgm:spPr/>
      <dgm:t>
        <a:bodyPr/>
        <a:lstStyle/>
        <a:p>
          <a:endParaRPr lang="en-US" sz="2000">
            <a:latin typeface="+mj-lt"/>
          </a:endParaRPr>
        </a:p>
      </dgm:t>
    </dgm:pt>
    <dgm:pt modelId="{CA812517-305E-480E-B884-2AFB0D574067}" type="sibTrans" cxnId="{08DB4FAD-858E-495B-8BE7-8C75DAADAE72}">
      <dgm:prSet/>
      <dgm:spPr/>
      <dgm:t>
        <a:bodyPr/>
        <a:lstStyle/>
        <a:p>
          <a:endParaRPr lang="en-US" sz="2000">
            <a:latin typeface="+mj-lt"/>
          </a:endParaRPr>
        </a:p>
      </dgm:t>
    </dgm:pt>
    <dgm:pt modelId="{FC82186E-55B2-4227-B4D4-C6C81ECEF484}" type="pres">
      <dgm:prSet presAssocID="{4842E63B-F1D0-4F7C-B4CB-6A8F69D3A126}" presName="diagram" presStyleCnt="0">
        <dgm:presLayoutVars>
          <dgm:dir/>
          <dgm:animLvl val="lvl"/>
          <dgm:resizeHandles val="exact"/>
        </dgm:presLayoutVars>
      </dgm:prSet>
      <dgm:spPr/>
    </dgm:pt>
    <dgm:pt modelId="{FA355FC1-FBC9-4F5D-8986-70DAFB5CEE56}" type="pres">
      <dgm:prSet presAssocID="{89669399-FB53-4D29-8342-23101A793591}" presName="compNode" presStyleCnt="0"/>
      <dgm:spPr/>
    </dgm:pt>
    <dgm:pt modelId="{94021225-15B8-43BD-B545-52EA93C1730C}" type="pres">
      <dgm:prSet presAssocID="{89669399-FB53-4D29-8342-23101A793591}" presName="childRect" presStyleLbl="bgAcc1" presStyleIdx="0" presStyleCnt="3" custScaleX="116605" custScaleY="295478" custLinFactNeighborX="4301" custLinFactNeighborY="1194">
        <dgm:presLayoutVars>
          <dgm:bulletEnabled val="1"/>
        </dgm:presLayoutVars>
      </dgm:prSet>
      <dgm:spPr/>
      <dgm:t>
        <a:bodyPr/>
        <a:lstStyle/>
        <a:p>
          <a:endParaRPr lang="en-US"/>
        </a:p>
      </dgm:t>
    </dgm:pt>
    <dgm:pt modelId="{60457C8F-4A6D-4BD2-A5F6-B7111A90CD47}" type="pres">
      <dgm:prSet presAssocID="{89669399-FB53-4D29-8342-23101A793591}" presName="parentText" presStyleLbl="node1" presStyleIdx="0" presStyleCnt="0">
        <dgm:presLayoutVars>
          <dgm:chMax val="0"/>
          <dgm:bulletEnabled val="1"/>
        </dgm:presLayoutVars>
      </dgm:prSet>
      <dgm:spPr/>
      <dgm:t>
        <a:bodyPr/>
        <a:lstStyle/>
        <a:p>
          <a:endParaRPr lang="en-US"/>
        </a:p>
      </dgm:t>
    </dgm:pt>
    <dgm:pt modelId="{07824FB7-8618-467B-9654-AF9BAB1AE221}" type="pres">
      <dgm:prSet presAssocID="{89669399-FB53-4D29-8342-23101A793591}" presName="parentRect" presStyleLbl="alignNode1" presStyleIdx="0" presStyleCnt="3" custScaleX="120453" custScaleY="94946"/>
      <dgm:spPr/>
      <dgm:t>
        <a:bodyPr/>
        <a:lstStyle/>
        <a:p>
          <a:endParaRPr lang="en-US"/>
        </a:p>
      </dgm:t>
    </dgm:pt>
    <dgm:pt modelId="{F7C5DF4F-DDC2-48AA-BFD5-96F0485D5FFE}" type="pres">
      <dgm:prSet presAssocID="{89669399-FB53-4D29-8342-23101A793591}" presName="adorn" presStyleLbl="fgAccFollowNode1" presStyleIdx="0" presStyleCnt="3"/>
      <dgm:spPr/>
    </dgm:pt>
    <dgm:pt modelId="{5C1B7010-0EC0-4211-ABE3-BBE5B843EC8B}" type="pres">
      <dgm:prSet presAssocID="{CAE6523B-3962-4BAF-8D1E-F50712555604}" presName="sibTrans" presStyleLbl="sibTrans2D1" presStyleIdx="0" presStyleCnt="0"/>
      <dgm:spPr/>
      <dgm:t>
        <a:bodyPr/>
        <a:lstStyle/>
        <a:p>
          <a:endParaRPr lang="en-US"/>
        </a:p>
      </dgm:t>
    </dgm:pt>
    <dgm:pt modelId="{00952CC6-786F-46DB-932A-158DD53B75C7}" type="pres">
      <dgm:prSet presAssocID="{B376126F-A30B-44F3-9ABD-B68496588F18}" presName="compNode" presStyleCnt="0"/>
      <dgm:spPr/>
    </dgm:pt>
    <dgm:pt modelId="{89A54FC2-6412-445F-A8D1-245A0EA9011C}" type="pres">
      <dgm:prSet presAssocID="{B376126F-A30B-44F3-9ABD-B68496588F18}" presName="childRect" presStyleLbl="bgAcc1" presStyleIdx="1" presStyleCnt="3" custScaleX="109206" custScaleY="290838">
        <dgm:presLayoutVars>
          <dgm:bulletEnabled val="1"/>
        </dgm:presLayoutVars>
      </dgm:prSet>
      <dgm:spPr/>
      <dgm:t>
        <a:bodyPr/>
        <a:lstStyle/>
        <a:p>
          <a:endParaRPr lang="en-US"/>
        </a:p>
      </dgm:t>
    </dgm:pt>
    <dgm:pt modelId="{9FABDB8E-E516-474A-848A-678E76BA95D4}" type="pres">
      <dgm:prSet presAssocID="{B376126F-A30B-44F3-9ABD-B68496588F18}" presName="parentText" presStyleLbl="node1" presStyleIdx="0" presStyleCnt="0">
        <dgm:presLayoutVars>
          <dgm:chMax val="0"/>
          <dgm:bulletEnabled val="1"/>
        </dgm:presLayoutVars>
      </dgm:prSet>
      <dgm:spPr/>
      <dgm:t>
        <a:bodyPr/>
        <a:lstStyle/>
        <a:p>
          <a:endParaRPr lang="en-US"/>
        </a:p>
      </dgm:t>
    </dgm:pt>
    <dgm:pt modelId="{C0F4513E-7690-4B8B-B022-7ACE6FBD5AAD}" type="pres">
      <dgm:prSet presAssocID="{B376126F-A30B-44F3-9ABD-B68496588F18}" presName="parentRect" presStyleLbl="alignNode1" presStyleIdx="1" presStyleCnt="3" custScaleX="115975" custLinFactNeighborX="-4035" custLinFactNeighborY="5883"/>
      <dgm:spPr/>
      <dgm:t>
        <a:bodyPr/>
        <a:lstStyle/>
        <a:p>
          <a:endParaRPr lang="en-US"/>
        </a:p>
      </dgm:t>
    </dgm:pt>
    <dgm:pt modelId="{205274E1-A13C-4FCF-AD88-865DB52C5E29}" type="pres">
      <dgm:prSet presAssocID="{B376126F-A30B-44F3-9ABD-B68496588F18}" presName="adorn" presStyleLbl="fgAccFollowNode1" presStyleIdx="1" presStyleCnt="3"/>
      <dgm:spPr/>
    </dgm:pt>
    <dgm:pt modelId="{5872BDB2-F39E-4A9E-977D-678FA49D645F}" type="pres">
      <dgm:prSet presAssocID="{8B879EC7-5800-4071-B5D3-DC265CA0B665}" presName="sibTrans" presStyleLbl="sibTrans2D1" presStyleIdx="0" presStyleCnt="0"/>
      <dgm:spPr/>
      <dgm:t>
        <a:bodyPr/>
        <a:lstStyle/>
        <a:p>
          <a:endParaRPr lang="en-US"/>
        </a:p>
      </dgm:t>
    </dgm:pt>
    <dgm:pt modelId="{28A456E7-4E33-4D82-915B-83A45CE7B6A1}" type="pres">
      <dgm:prSet presAssocID="{058C0017-E2B9-4004-BFC1-AD0FD005F155}" presName="compNode" presStyleCnt="0"/>
      <dgm:spPr/>
    </dgm:pt>
    <dgm:pt modelId="{7543B59C-9CFA-4131-8794-9D4366822CE8}" type="pres">
      <dgm:prSet presAssocID="{058C0017-E2B9-4004-BFC1-AD0FD005F155}" presName="childRect" presStyleLbl="bgAcc1" presStyleIdx="2" presStyleCnt="3" custScaleX="126248" custScaleY="291573" custLinFactNeighborX="-5791" custLinFactNeighborY="-881">
        <dgm:presLayoutVars>
          <dgm:bulletEnabled val="1"/>
        </dgm:presLayoutVars>
      </dgm:prSet>
      <dgm:spPr/>
      <dgm:t>
        <a:bodyPr/>
        <a:lstStyle/>
        <a:p>
          <a:endParaRPr lang="en-US"/>
        </a:p>
      </dgm:t>
    </dgm:pt>
    <dgm:pt modelId="{C190908C-EEE8-477D-B151-FDE30046A80F}" type="pres">
      <dgm:prSet presAssocID="{058C0017-E2B9-4004-BFC1-AD0FD005F155}" presName="parentText" presStyleLbl="node1" presStyleIdx="0" presStyleCnt="0">
        <dgm:presLayoutVars>
          <dgm:chMax val="0"/>
          <dgm:bulletEnabled val="1"/>
        </dgm:presLayoutVars>
      </dgm:prSet>
      <dgm:spPr/>
      <dgm:t>
        <a:bodyPr/>
        <a:lstStyle/>
        <a:p>
          <a:endParaRPr lang="en-US"/>
        </a:p>
      </dgm:t>
    </dgm:pt>
    <dgm:pt modelId="{4CCDCEA1-AD58-4289-92EB-C46F1D2500ED}" type="pres">
      <dgm:prSet presAssocID="{058C0017-E2B9-4004-BFC1-AD0FD005F155}" presName="parentRect" presStyleLbl="alignNode1" presStyleIdx="2" presStyleCnt="3" custScaleX="139838"/>
      <dgm:spPr/>
      <dgm:t>
        <a:bodyPr/>
        <a:lstStyle/>
        <a:p>
          <a:endParaRPr lang="en-US"/>
        </a:p>
      </dgm:t>
    </dgm:pt>
    <dgm:pt modelId="{20B687D7-8FAA-42B8-9305-F02AB6BF1BEF}" type="pres">
      <dgm:prSet presAssocID="{058C0017-E2B9-4004-BFC1-AD0FD005F155}" presName="adorn" presStyleLbl="fgAccFollowNode1" presStyleIdx="2" presStyleCnt="3"/>
      <dgm:spPr/>
    </dgm:pt>
  </dgm:ptLst>
  <dgm:cxnLst>
    <dgm:cxn modelId="{30FBF111-3A1D-49AD-9B9C-A89FE7D73A0D}" srcId="{058C0017-E2B9-4004-BFC1-AD0FD005F155}" destId="{C47A19A3-C6F1-4C17-8731-372C632B1158}" srcOrd="0" destOrd="0" parTransId="{D242FAD7-1268-441A-9F19-92561CAE66BF}" sibTransId="{00576FE6-1839-4CD6-9683-CDB3E7FE68DA}"/>
    <dgm:cxn modelId="{567A835B-6C73-4A05-B314-736D52780ACF}" srcId="{B376126F-A30B-44F3-9ABD-B68496588F18}" destId="{88A798E5-8765-4857-83D7-9C09208B36CA}" srcOrd="2" destOrd="0" parTransId="{C124082A-F2CD-4E34-8B0A-58F2D8560048}" sibTransId="{8CC21B02-5F58-4A22-B37D-B28E3810C14D}"/>
    <dgm:cxn modelId="{08DB4FAD-858E-495B-8BE7-8C75DAADAE72}" srcId="{058C0017-E2B9-4004-BFC1-AD0FD005F155}" destId="{4E2D8E2F-DF9E-465A-95E7-B9E46E523057}" srcOrd="2" destOrd="0" parTransId="{BDAD08A2-349B-4D86-8EEB-A3A7671F9223}" sibTransId="{CA812517-305E-480E-B884-2AFB0D574067}"/>
    <dgm:cxn modelId="{E7BF9288-93FF-4C9A-88C6-6B1EF55589A4}" type="presOf" srcId="{8B879EC7-5800-4071-B5D3-DC265CA0B665}" destId="{5872BDB2-F39E-4A9E-977D-678FA49D645F}" srcOrd="0" destOrd="0" presId="urn:microsoft.com/office/officeart/2005/8/layout/bList2#1"/>
    <dgm:cxn modelId="{5DE69B6F-9150-461C-AB40-8DEDE018A98B}" type="presOf" srcId="{B376126F-A30B-44F3-9ABD-B68496588F18}" destId="{9FABDB8E-E516-474A-848A-678E76BA95D4}" srcOrd="0" destOrd="0" presId="urn:microsoft.com/office/officeart/2005/8/layout/bList2#1"/>
    <dgm:cxn modelId="{06E3694A-74AE-4877-8205-1AAACEF71176}" srcId="{89669399-FB53-4D29-8342-23101A793591}" destId="{4B265A25-94C7-4DCA-A407-12EC8A507243}" srcOrd="0" destOrd="0" parTransId="{CF93C001-75C6-4708-969A-0EA681586366}" sibTransId="{F2AC8B1C-3ABF-4209-8FC2-38E8F68BCF1F}"/>
    <dgm:cxn modelId="{30C916DF-3F8E-48C2-A0B4-F80CB0838D14}" srcId="{4842E63B-F1D0-4F7C-B4CB-6A8F69D3A126}" destId="{B376126F-A30B-44F3-9ABD-B68496588F18}" srcOrd="1" destOrd="0" parTransId="{5D8F6197-C688-4889-B714-8C1D175F1071}" sibTransId="{8B879EC7-5800-4071-B5D3-DC265CA0B665}"/>
    <dgm:cxn modelId="{1E85F38B-49A2-4726-9397-706F15F79302}" type="presOf" srcId="{25F992E6-0B9B-445F-B254-C417A79677DC}" destId="{94021225-15B8-43BD-B545-52EA93C1730C}" srcOrd="0" destOrd="1" presId="urn:microsoft.com/office/officeart/2005/8/layout/bList2#1"/>
    <dgm:cxn modelId="{4A973709-477D-4F8C-A6BA-24B4063CC064}" type="presOf" srcId="{88A798E5-8765-4857-83D7-9C09208B36CA}" destId="{89A54FC2-6412-445F-A8D1-245A0EA9011C}" srcOrd="0" destOrd="2" presId="urn:microsoft.com/office/officeart/2005/8/layout/bList2#1"/>
    <dgm:cxn modelId="{AF6F014A-DB13-461E-8E35-0FA4C0E3BFBF}" type="presOf" srcId="{4E2D8E2F-DF9E-465A-95E7-B9E46E523057}" destId="{7543B59C-9CFA-4131-8794-9D4366822CE8}" srcOrd="0" destOrd="2" presId="urn:microsoft.com/office/officeart/2005/8/layout/bList2#1"/>
    <dgm:cxn modelId="{B2780FC2-2A2D-48F8-A112-669950EEFAD0}" srcId="{4842E63B-F1D0-4F7C-B4CB-6A8F69D3A126}" destId="{89669399-FB53-4D29-8342-23101A793591}" srcOrd="0" destOrd="0" parTransId="{7DEEBFD3-493B-4285-A0C3-4E905E52DA55}" sibTransId="{CAE6523B-3962-4BAF-8D1E-F50712555604}"/>
    <dgm:cxn modelId="{6B83841F-0E8F-478C-B8B6-AF4087752704}" type="presOf" srcId="{B376126F-A30B-44F3-9ABD-B68496588F18}" destId="{C0F4513E-7690-4B8B-B022-7ACE6FBD5AAD}" srcOrd="1" destOrd="0" presId="urn:microsoft.com/office/officeart/2005/8/layout/bList2#1"/>
    <dgm:cxn modelId="{8EB935AF-2DFC-4B21-98C8-C178CBC33678}" type="presOf" srcId="{C47A19A3-C6F1-4C17-8731-372C632B1158}" destId="{7543B59C-9CFA-4131-8794-9D4366822CE8}" srcOrd="0" destOrd="0" presId="urn:microsoft.com/office/officeart/2005/8/layout/bList2#1"/>
    <dgm:cxn modelId="{B6ADBE17-9150-45FA-85F6-5424C46A5D21}" srcId="{058C0017-E2B9-4004-BFC1-AD0FD005F155}" destId="{B8936464-2C62-42FF-A076-08ADE491F5E0}" srcOrd="1" destOrd="0" parTransId="{2F4AC6F2-E406-4031-BEA4-B0FAA400D47E}" sibTransId="{48970909-DEB2-4349-8E60-D29CDE725F05}"/>
    <dgm:cxn modelId="{E7D9C364-AA42-4B2A-B42E-B2D0569F702D}" srcId="{89669399-FB53-4D29-8342-23101A793591}" destId="{C413594A-5010-46B2-8D68-3D3A848899AF}" srcOrd="2" destOrd="0" parTransId="{D7A208CA-7D32-4F34-B01A-C82D09DF760C}" sibTransId="{D6E69431-65F4-4C6A-BAD7-F7A12083F09B}"/>
    <dgm:cxn modelId="{B2A8F37D-7958-48A7-A56E-E0855CD44624}" type="presOf" srcId="{B8936464-2C62-42FF-A076-08ADE491F5E0}" destId="{7543B59C-9CFA-4131-8794-9D4366822CE8}" srcOrd="0" destOrd="1" presId="urn:microsoft.com/office/officeart/2005/8/layout/bList2#1"/>
    <dgm:cxn modelId="{0BB2F410-AA44-4476-A5FF-E04BB4E1EAC5}" type="presOf" srcId="{11E3CA86-9A3F-477F-BBD6-E5723295F6E5}" destId="{89A54FC2-6412-445F-A8D1-245A0EA9011C}" srcOrd="0" destOrd="1" presId="urn:microsoft.com/office/officeart/2005/8/layout/bList2#1"/>
    <dgm:cxn modelId="{8192BF15-E521-4A94-AC14-F805389AE332}" type="presOf" srcId="{CAE6523B-3962-4BAF-8D1E-F50712555604}" destId="{5C1B7010-0EC0-4211-ABE3-BBE5B843EC8B}" srcOrd="0" destOrd="0" presId="urn:microsoft.com/office/officeart/2005/8/layout/bList2#1"/>
    <dgm:cxn modelId="{9FB58526-6FDB-4D15-9CBB-4F3B504D76C2}" type="presOf" srcId="{058C0017-E2B9-4004-BFC1-AD0FD005F155}" destId="{C190908C-EEE8-477D-B151-FDE30046A80F}" srcOrd="0" destOrd="0" presId="urn:microsoft.com/office/officeart/2005/8/layout/bList2#1"/>
    <dgm:cxn modelId="{0C63E3E3-5768-4D08-A9E6-6BDE54EE06E5}" type="presOf" srcId="{058C0017-E2B9-4004-BFC1-AD0FD005F155}" destId="{4CCDCEA1-AD58-4289-92EB-C46F1D2500ED}" srcOrd="1" destOrd="0" presId="urn:microsoft.com/office/officeart/2005/8/layout/bList2#1"/>
    <dgm:cxn modelId="{3D758256-1B68-4344-8E0B-E4E85EAE604D}" type="presOf" srcId="{4B265A25-94C7-4DCA-A407-12EC8A507243}" destId="{94021225-15B8-43BD-B545-52EA93C1730C}" srcOrd="0" destOrd="0" presId="urn:microsoft.com/office/officeart/2005/8/layout/bList2#1"/>
    <dgm:cxn modelId="{D1FE2040-F6F7-4765-BE1F-615E4B0BB443}" srcId="{B376126F-A30B-44F3-9ABD-B68496588F18}" destId="{7674CB7C-6A94-41B4-A21C-FC9947A4F4AA}" srcOrd="0" destOrd="0" parTransId="{EAA448F4-CBCB-4F5E-A481-8CD4452C840F}" sibTransId="{867DD6E1-DEAB-4D90-B35F-FA91169833C9}"/>
    <dgm:cxn modelId="{7FAC1D57-1A91-4449-9170-9B09E4E2B934}" srcId="{89669399-FB53-4D29-8342-23101A793591}" destId="{25F992E6-0B9B-445F-B254-C417A79677DC}" srcOrd="1" destOrd="0" parTransId="{BC453F3D-0467-424F-BE38-5DD1EE2A3B52}" sibTransId="{F35813CD-908C-43D2-9FFD-B69BBDE8312E}"/>
    <dgm:cxn modelId="{7C898FDF-994C-4879-AF27-53DE7A3C7907}" srcId="{B376126F-A30B-44F3-9ABD-B68496588F18}" destId="{11E3CA86-9A3F-477F-BBD6-E5723295F6E5}" srcOrd="1" destOrd="0" parTransId="{E8CA3E1A-97ED-443D-B0FE-49CB51ED3997}" sibTransId="{14790046-239E-429F-9337-218ABF32230E}"/>
    <dgm:cxn modelId="{2AED69D2-0321-4691-A36F-915FA120B2EF}" type="presOf" srcId="{4842E63B-F1D0-4F7C-B4CB-6A8F69D3A126}" destId="{FC82186E-55B2-4227-B4D4-C6C81ECEF484}" srcOrd="0" destOrd="0" presId="urn:microsoft.com/office/officeart/2005/8/layout/bList2#1"/>
    <dgm:cxn modelId="{D5714135-6789-42D7-8A6C-8604B8D1949C}" type="presOf" srcId="{89669399-FB53-4D29-8342-23101A793591}" destId="{07824FB7-8618-467B-9654-AF9BAB1AE221}" srcOrd="1" destOrd="0" presId="urn:microsoft.com/office/officeart/2005/8/layout/bList2#1"/>
    <dgm:cxn modelId="{E99FBF9E-CF38-4EEB-9167-4DAF9D7C94BE}" type="presOf" srcId="{7674CB7C-6A94-41B4-A21C-FC9947A4F4AA}" destId="{89A54FC2-6412-445F-A8D1-245A0EA9011C}" srcOrd="0" destOrd="0" presId="urn:microsoft.com/office/officeart/2005/8/layout/bList2#1"/>
    <dgm:cxn modelId="{68B17FB9-CB3F-4F94-B81E-B8C6FC550220}" type="presOf" srcId="{C413594A-5010-46B2-8D68-3D3A848899AF}" destId="{94021225-15B8-43BD-B545-52EA93C1730C}" srcOrd="0" destOrd="2" presId="urn:microsoft.com/office/officeart/2005/8/layout/bList2#1"/>
    <dgm:cxn modelId="{873BD97F-9184-4F68-ADB7-5AEB91A136BA}" type="presOf" srcId="{89669399-FB53-4D29-8342-23101A793591}" destId="{60457C8F-4A6D-4BD2-A5F6-B7111A90CD47}" srcOrd="0" destOrd="0" presId="urn:microsoft.com/office/officeart/2005/8/layout/bList2#1"/>
    <dgm:cxn modelId="{B205888E-448E-4FAF-83C9-AE157B7A8379}" srcId="{4842E63B-F1D0-4F7C-B4CB-6A8F69D3A126}" destId="{058C0017-E2B9-4004-BFC1-AD0FD005F155}" srcOrd="2" destOrd="0" parTransId="{486C6ACF-E4CF-4F39-B127-DB29F6E639A5}" sibTransId="{4BE6F604-A923-40D3-A893-83A864FD3749}"/>
    <dgm:cxn modelId="{1B9AA0AE-949F-4FB8-BAF0-8DA1F8D2A222}" type="presParOf" srcId="{FC82186E-55B2-4227-B4D4-C6C81ECEF484}" destId="{FA355FC1-FBC9-4F5D-8986-70DAFB5CEE56}" srcOrd="0" destOrd="0" presId="urn:microsoft.com/office/officeart/2005/8/layout/bList2#1"/>
    <dgm:cxn modelId="{BC04C280-AE92-40F3-9D75-9D72F2A8152E}" type="presParOf" srcId="{FA355FC1-FBC9-4F5D-8986-70DAFB5CEE56}" destId="{94021225-15B8-43BD-B545-52EA93C1730C}" srcOrd="0" destOrd="0" presId="urn:microsoft.com/office/officeart/2005/8/layout/bList2#1"/>
    <dgm:cxn modelId="{56D15607-095B-4A68-BF1B-E0E8F8EE9AC8}" type="presParOf" srcId="{FA355FC1-FBC9-4F5D-8986-70DAFB5CEE56}" destId="{60457C8F-4A6D-4BD2-A5F6-B7111A90CD47}" srcOrd="1" destOrd="0" presId="urn:microsoft.com/office/officeart/2005/8/layout/bList2#1"/>
    <dgm:cxn modelId="{C8E62BAD-14BB-4740-8E38-748623241345}" type="presParOf" srcId="{FA355FC1-FBC9-4F5D-8986-70DAFB5CEE56}" destId="{07824FB7-8618-467B-9654-AF9BAB1AE221}" srcOrd="2" destOrd="0" presId="urn:microsoft.com/office/officeart/2005/8/layout/bList2#1"/>
    <dgm:cxn modelId="{515433E1-782A-4B2D-A859-73A27C081E89}" type="presParOf" srcId="{FA355FC1-FBC9-4F5D-8986-70DAFB5CEE56}" destId="{F7C5DF4F-DDC2-48AA-BFD5-96F0485D5FFE}" srcOrd="3" destOrd="0" presId="urn:microsoft.com/office/officeart/2005/8/layout/bList2#1"/>
    <dgm:cxn modelId="{1F03616E-612E-45AD-93E7-2F1F184E96EF}" type="presParOf" srcId="{FC82186E-55B2-4227-B4D4-C6C81ECEF484}" destId="{5C1B7010-0EC0-4211-ABE3-BBE5B843EC8B}" srcOrd="1" destOrd="0" presId="urn:microsoft.com/office/officeart/2005/8/layout/bList2#1"/>
    <dgm:cxn modelId="{0B1AF95E-3255-4B34-8497-829201624FE4}" type="presParOf" srcId="{FC82186E-55B2-4227-B4D4-C6C81ECEF484}" destId="{00952CC6-786F-46DB-932A-158DD53B75C7}" srcOrd="2" destOrd="0" presId="urn:microsoft.com/office/officeart/2005/8/layout/bList2#1"/>
    <dgm:cxn modelId="{EDF7182A-492A-4AD9-B803-5ED2971AA65F}" type="presParOf" srcId="{00952CC6-786F-46DB-932A-158DD53B75C7}" destId="{89A54FC2-6412-445F-A8D1-245A0EA9011C}" srcOrd="0" destOrd="0" presId="urn:microsoft.com/office/officeart/2005/8/layout/bList2#1"/>
    <dgm:cxn modelId="{DDA80A30-34B4-4E3F-B7D0-A2C950C64679}" type="presParOf" srcId="{00952CC6-786F-46DB-932A-158DD53B75C7}" destId="{9FABDB8E-E516-474A-848A-678E76BA95D4}" srcOrd="1" destOrd="0" presId="urn:microsoft.com/office/officeart/2005/8/layout/bList2#1"/>
    <dgm:cxn modelId="{FEBC0F3D-6E19-4E94-89CF-E36FDA91AC98}" type="presParOf" srcId="{00952CC6-786F-46DB-932A-158DD53B75C7}" destId="{C0F4513E-7690-4B8B-B022-7ACE6FBD5AAD}" srcOrd="2" destOrd="0" presId="urn:microsoft.com/office/officeart/2005/8/layout/bList2#1"/>
    <dgm:cxn modelId="{D999EC69-C987-40A9-9104-7A34001BFFE5}" type="presParOf" srcId="{00952CC6-786F-46DB-932A-158DD53B75C7}" destId="{205274E1-A13C-4FCF-AD88-865DB52C5E29}" srcOrd="3" destOrd="0" presId="urn:microsoft.com/office/officeart/2005/8/layout/bList2#1"/>
    <dgm:cxn modelId="{E99BEF84-8DA6-4525-907C-C3A2D0B70B1D}" type="presParOf" srcId="{FC82186E-55B2-4227-B4D4-C6C81ECEF484}" destId="{5872BDB2-F39E-4A9E-977D-678FA49D645F}" srcOrd="3" destOrd="0" presId="urn:microsoft.com/office/officeart/2005/8/layout/bList2#1"/>
    <dgm:cxn modelId="{6CC53C0D-9061-4567-960A-B4A0C49A3670}" type="presParOf" srcId="{FC82186E-55B2-4227-B4D4-C6C81ECEF484}" destId="{28A456E7-4E33-4D82-915B-83A45CE7B6A1}" srcOrd="4" destOrd="0" presId="urn:microsoft.com/office/officeart/2005/8/layout/bList2#1"/>
    <dgm:cxn modelId="{88EC0FDC-7D0C-44B8-9B71-849313F90FAD}" type="presParOf" srcId="{28A456E7-4E33-4D82-915B-83A45CE7B6A1}" destId="{7543B59C-9CFA-4131-8794-9D4366822CE8}" srcOrd="0" destOrd="0" presId="urn:microsoft.com/office/officeart/2005/8/layout/bList2#1"/>
    <dgm:cxn modelId="{6F8BE230-4B50-45C8-B211-A8AF5E3333DC}" type="presParOf" srcId="{28A456E7-4E33-4D82-915B-83A45CE7B6A1}" destId="{C190908C-EEE8-477D-B151-FDE30046A80F}" srcOrd="1" destOrd="0" presId="urn:microsoft.com/office/officeart/2005/8/layout/bList2#1"/>
    <dgm:cxn modelId="{D442A4A9-181F-455C-94DF-5301DC9C97E7}" type="presParOf" srcId="{28A456E7-4E33-4D82-915B-83A45CE7B6A1}" destId="{4CCDCEA1-AD58-4289-92EB-C46F1D2500ED}" srcOrd="2" destOrd="0" presId="urn:microsoft.com/office/officeart/2005/8/layout/bList2#1"/>
    <dgm:cxn modelId="{D2E9045A-84F6-41B1-A9AE-0E03765DDCAC}" type="presParOf" srcId="{28A456E7-4E33-4D82-915B-83A45CE7B6A1}" destId="{20B687D7-8FAA-42B8-9305-F02AB6BF1BEF}"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07087-6841-477F-AD15-6DF18FD6C2E0}">
      <dsp:nvSpPr>
        <dsp:cNvPr id="0" name=""/>
        <dsp:cNvSpPr/>
      </dsp:nvSpPr>
      <dsp:spPr>
        <a:xfrm>
          <a:off x="4267483" y="0"/>
          <a:ext cx="1826986" cy="40640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Performance Measures</a:t>
          </a:r>
          <a:endParaRPr lang="en-US" sz="2100" kern="1200" dirty="0"/>
        </a:p>
      </dsp:txBody>
      <dsp:txXfrm>
        <a:off x="4267483" y="0"/>
        <a:ext cx="1826986" cy="1219200"/>
      </dsp:txXfrm>
    </dsp:sp>
    <dsp:sp modelId="{D7F61EDE-60F8-4119-AB14-85CBD79EFC7A}">
      <dsp:nvSpPr>
        <dsp:cNvPr id="0" name=""/>
        <dsp:cNvSpPr/>
      </dsp:nvSpPr>
      <dsp:spPr>
        <a:xfrm>
          <a:off x="2134506" y="0"/>
          <a:ext cx="1826986" cy="40640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Indicator</a:t>
          </a:r>
          <a:endParaRPr lang="en-US" sz="2100" kern="1200" dirty="0"/>
        </a:p>
      </dsp:txBody>
      <dsp:txXfrm>
        <a:off x="2134506" y="0"/>
        <a:ext cx="1826986" cy="1219200"/>
      </dsp:txXfrm>
    </dsp:sp>
    <dsp:sp modelId="{A31D7C5F-9197-4F61-B4B8-551D9B76BCB6}">
      <dsp:nvSpPr>
        <dsp:cNvPr id="0" name=""/>
        <dsp:cNvSpPr/>
      </dsp:nvSpPr>
      <dsp:spPr>
        <a:xfrm>
          <a:off x="1530" y="0"/>
          <a:ext cx="1826986" cy="40640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Goal-Standards</a:t>
          </a:r>
          <a:endParaRPr lang="en-US" sz="2100" kern="1200" dirty="0"/>
        </a:p>
      </dsp:txBody>
      <dsp:txXfrm>
        <a:off x="1530" y="0"/>
        <a:ext cx="1826986" cy="1219200"/>
      </dsp:txXfrm>
    </dsp:sp>
    <dsp:sp modelId="{82C614D7-4D53-4388-8DC5-2CE3BC30C0B4}">
      <dsp:nvSpPr>
        <dsp:cNvPr id="0" name=""/>
        <dsp:cNvSpPr/>
      </dsp:nvSpPr>
      <dsp:spPr>
        <a:xfrm>
          <a:off x="154525" y="2397762"/>
          <a:ext cx="1529953" cy="764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SLO Goal</a:t>
          </a:r>
          <a:endParaRPr lang="en-US" sz="2100" kern="1200" dirty="0"/>
        </a:p>
      </dsp:txBody>
      <dsp:txXfrm>
        <a:off x="176930" y="2420167"/>
        <a:ext cx="1485143" cy="720166"/>
      </dsp:txXfrm>
    </dsp:sp>
    <dsp:sp modelId="{705D823A-0D23-44FE-8CC3-4918EC4E8462}">
      <dsp:nvSpPr>
        <dsp:cNvPr id="0" name=""/>
        <dsp:cNvSpPr/>
      </dsp:nvSpPr>
      <dsp:spPr>
        <a:xfrm rot="18770822">
          <a:off x="1540511" y="2433413"/>
          <a:ext cx="899914" cy="33881"/>
        </a:xfrm>
        <a:custGeom>
          <a:avLst/>
          <a:gdLst/>
          <a:ahLst/>
          <a:cxnLst/>
          <a:rect l="0" t="0" r="0" b="0"/>
          <a:pathLst>
            <a:path>
              <a:moveTo>
                <a:pt x="0" y="16940"/>
              </a:moveTo>
              <a:lnTo>
                <a:pt x="899914" y="1694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67971" y="2427856"/>
        <a:ext cx="44995" cy="44995"/>
      </dsp:txXfrm>
    </dsp:sp>
    <dsp:sp modelId="{DF618D97-55FB-45AA-B164-76A32844C8F8}">
      <dsp:nvSpPr>
        <dsp:cNvPr id="0" name=""/>
        <dsp:cNvSpPr/>
      </dsp:nvSpPr>
      <dsp:spPr>
        <a:xfrm>
          <a:off x="2296459" y="1737970"/>
          <a:ext cx="1529953" cy="764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Indicator #1</a:t>
          </a:r>
          <a:endParaRPr lang="en-US" sz="2100" kern="1200" dirty="0"/>
        </a:p>
      </dsp:txBody>
      <dsp:txXfrm>
        <a:off x="2318864" y="1760375"/>
        <a:ext cx="1485143" cy="720166"/>
      </dsp:txXfrm>
    </dsp:sp>
    <dsp:sp modelId="{90986E37-37E6-4D37-A442-1D52DED1B5FD}">
      <dsp:nvSpPr>
        <dsp:cNvPr id="0" name=""/>
        <dsp:cNvSpPr/>
      </dsp:nvSpPr>
      <dsp:spPr>
        <a:xfrm rot="19457599">
          <a:off x="3755574" y="1883586"/>
          <a:ext cx="753657" cy="33881"/>
        </a:xfrm>
        <a:custGeom>
          <a:avLst/>
          <a:gdLst/>
          <a:ahLst/>
          <a:cxnLst/>
          <a:rect l="0" t="0" r="0" b="0"/>
          <a:pathLst>
            <a:path>
              <a:moveTo>
                <a:pt x="0" y="16940"/>
              </a:moveTo>
              <a:lnTo>
                <a:pt x="753657" y="1694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13562" y="1881686"/>
        <a:ext cx="37682" cy="37682"/>
      </dsp:txXfrm>
    </dsp:sp>
    <dsp:sp modelId="{8020945A-C9FF-46A6-9F15-F9BC3CCCE4C8}">
      <dsp:nvSpPr>
        <dsp:cNvPr id="0" name=""/>
        <dsp:cNvSpPr/>
      </dsp:nvSpPr>
      <dsp:spPr>
        <a:xfrm>
          <a:off x="4438394" y="1298108"/>
          <a:ext cx="1529953" cy="764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Assessment #1a</a:t>
          </a:r>
          <a:endParaRPr lang="en-US" sz="2100" kern="1200" dirty="0"/>
        </a:p>
      </dsp:txBody>
      <dsp:txXfrm>
        <a:off x="4460799" y="1320513"/>
        <a:ext cx="1485143" cy="720166"/>
      </dsp:txXfrm>
    </dsp:sp>
    <dsp:sp modelId="{63B08D54-FE06-41E0-ACFD-E302DD0CA8E1}">
      <dsp:nvSpPr>
        <dsp:cNvPr id="0" name=""/>
        <dsp:cNvSpPr/>
      </dsp:nvSpPr>
      <dsp:spPr>
        <a:xfrm rot="2142401">
          <a:off x="3755574" y="2323448"/>
          <a:ext cx="753657" cy="33881"/>
        </a:xfrm>
        <a:custGeom>
          <a:avLst/>
          <a:gdLst/>
          <a:ahLst/>
          <a:cxnLst/>
          <a:rect l="0" t="0" r="0" b="0"/>
          <a:pathLst>
            <a:path>
              <a:moveTo>
                <a:pt x="0" y="16940"/>
              </a:moveTo>
              <a:lnTo>
                <a:pt x="753657" y="1694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13562" y="2321547"/>
        <a:ext cx="37682" cy="37682"/>
      </dsp:txXfrm>
    </dsp:sp>
    <dsp:sp modelId="{8E631D8E-3856-4F5F-A5C8-C6CE48530C49}">
      <dsp:nvSpPr>
        <dsp:cNvPr id="0" name=""/>
        <dsp:cNvSpPr/>
      </dsp:nvSpPr>
      <dsp:spPr>
        <a:xfrm>
          <a:off x="4438394" y="2177831"/>
          <a:ext cx="1529953" cy="764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Assessment #1b</a:t>
          </a:r>
          <a:endParaRPr lang="en-US" sz="2100" kern="1200" dirty="0"/>
        </a:p>
      </dsp:txBody>
      <dsp:txXfrm>
        <a:off x="4460799" y="2200236"/>
        <a:ext cx="1485143" cy="720166"/>
      </dsp:txXfrm>
    </dsp:sp>
    <dsp:sp modelId="{EDAE75B4-4E35-46C7-ACDB-BBA49F3ED91B}">
      <dsp:nvSpPr>
        <dsp:cNvPr id="0" name=""/>
        <dsp:cNvSpPr/>
      </dsp:nvSpPr>
      <dsp:spPr>
        <a:xfrm rot="2829178">
          <a:off x="1540511" y="3093205"/>
          <a:ext cx="899914" cy="33881"/>
        </a:xfrm>
        <a:custGeom>
          <a:avLst/>
          <a:gdLst/>
          <a:ahLst/>
          <a:cxnLst/>
          <a:rect l="0" t="0" r="0" b="0"/>
          <a:pathLst>
            <a:path>
              <a:moveTo>
                <a:pt x="0" y="16940"/>
              </a:moveTo>
              <a:lnTo>
                <a:pt x="899914" y="1694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67971" y="3087649"/>
        <a:ext cx="44995" cy="44995"/>
      </dsp:txXfrm>
    </dsp:sp>
    <dsp:sp modelId="{1C38B936-9CA5-46A9-ADD9-C319A5B181AF}">
      <dsp:nvSpPr>
        <dsp:cNvPr id="0" name=""/>
        <dsp:cNvSpPr/>
      </dsp:nvSpPr>
      <dsp:spPr>
        <a:xfrm>
          <a:off x="2296459" y="3057554"/>
          <a:ext cx="1529953" cy="764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Indicator #2</a:t>
          </a:r>
          <a:endParaRPr lang="en-US" sz="2100" kern="1200" dirty="0"/>
        </a:p>
      </dsp:txBody>
      <dsp:txXfrm>
        <a:off x="2318864" y="3079959"/>
        <a:ext cx="1485143" cy="720166"/>
      </dsp:txXfrm>
    </dsp:sp>
    <dsp:sp modelId="{D1AD2236-7D4C-4F52-BC01-FD9113EE4DEB}">
      <dsp:nvSpPr>
        <dsp:cNvPr id="0" name=""/>
        <dsp:cNvSpPr/>
      </dsp:nvSpPr>
      <dsp:spPr>
        <a:xfrm>
          <a:off x="3826412" y="3423102"/>
          <a:ext cx="611981" cy="33881"/>
        </a:xfrm>
        <a:custGeom>
          <a:avLst/>
          <a:gdLst/>
          <a:ahLst/>
          <a:cxnLst/>
          <a:rect l="0" t="0" r="0" b="0"/>
          <a:pathLst>
            <a:path>
              <a:moveTo>
                <a:pt x="0" y="16940"/>
              </a:moveTo>
              <a:lnTo>
                <a:pt x="611981" y="1694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17104" y="3424743"/>
        <a:ext cx="30599" cy="30599"/>
      </dsp:txXfrm>
    </dsp:sp>
    <dsp:sp modelId="{09D26058-5BC4-4920-8E98-89E2F84F7163}">
      <dsp:nvSpPr>
        <dsp:cNvPr id="0" name=""/>
        <dsp:cNvSpPr/>
      </dsp:nvSpPr>
      <dsp:spPr>
        <a:xfrm>
          <a:off x="4438394" y="3057554"/>
          <a:ext cx="1529953" cy="764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Assessment #2</a:t>
          </a:r>
          <a:endParaRPr lang="en-US" sz="2100" kern="1200" dirty="0"/>
        </a:p>
      </dsp:txBody>
      <dsp:txXfrm>
        <a:off x="4460799" y="3079959"/>
        <a:ext cx="1485143" cy="720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A7DA3-ADBF-42EE-91FE-26BE36C5EAA7}">
      <dsp:nvSpPr>
        <dsp:cNvPr id="0" name=""/>
        <dsp:cNvSpPr/>
      </dsp:nvSpPr>
      <dsp:spPr>
        <a:xfrm>
          <a:off x="1219191" y="0"/>
          <a:ext cx="4470400" cy="44704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mj-lt"/>
            </a:rPr>
            <a:t>Context</a:t>
          </a:r>
          <a:endParaRPr lang="en-US" sz="1600" b="1" kern="1200" dirty="0">
            <a:latin typeface="+mj-lt"/>
          </a:endParaRPr>
        </a:p>
      </dsp:txBody>
      <dsp:txXfrm>
        <a:off x="2616191" y="223520"/>
        <a:ext cx="1676400" cy="447040"/>
      </dsp:txXfrm>
    </dsp:sp>
    <dsp:sp modelId="{2CF420E2-80FB-4ACA-833B-4CE78A27A49E}">
      <dsp:nvSpPr>
        <dsp:cNvPr id="0" name=""/>
        <dsp:cNvSpPr/>
      </dsp:nvSpPr>
      <dsp:spPr>
        <a:xfrm>
          <a:off x="1529079" y="670559"/>
          <a:ext cx="3799840" cy="37998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mj-lt"/>
            </a:rPr>
            <a:t>Goal</a:t>
          </a:r>
          <a:endParaRPr lang="en-US" sz="1600" b="1" kern="1200" dirty="0">
            <a:latin typeface="+mj-lt"/>
          </a:endParaRPr>
        </a:p>
      </dsp:txBody>
      <dsp:txXfrm>
        <a:off x="2609659" y="889050"/>
        <a:ext cx="1638681" cy="436981"/>
      </dsp:txXfrm>
    </dsp:sp>
    <dsp:sp modelId="{47269D21-F6C4-4091-B4F7-3D0B6F173204}">
      <dsp:nvSpPr>
        <dsp:cNvPr id="0" name=""/>
        <dsp:cNvSpPr/>
      </dsp:nvSpPr>
      <dsp:spPr>
        <a:xfrm>
          <a:off x="1864360" y="1341119"/>
          <a:ext cx="3129280" cy="31292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mj-lt"/>
            </a:rPr>
            <a:t>Indicators</a:t>
          </a:r>
          <a:endParaRPr lang="en-US" sz="1600" b="1" kern="1200" dirty="0">
            <a:latin typeface="+mj-lt"/>
          </a:endParaRPr>
        </a:p>
      </dsp:txBody>
      <dsp:txXfrm>
        <a:off x="2619298" y="1557040"/>
        <a:ext cx="1619402" cy="431840"/>
      </dsp:txXfrm>
    </dsp:sp>
    <dsp:sp modelId="{C221DE16-56C3-47B9-AF74-CC1E41C24D07}">
      <dsp:nvSpPr>
        <dsp:cNvPr id="0" name=""/>
        <dsp:cNvSpPr/>
      </dsp:nvSpPr>
      <dsp:spPr>
        <a:xfrm>
          <a:off x="2199640" y="2011680"/>
          <a:ext cx="2458720" cy="245872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mj-lt"/>
            </a:rPr>
            <a:t>Measures</a:t>
          </a:r>
          <a:endParaRPr lang="en-US" sz="1600" b="1" kern="1200" dirty="0">
            <a:latin typeface="+mj-lt"/>
          </a:endParaRPr>
        </a:p>
      </dsp:txBody>
      <dsp:txXfrm>
        <a:off x="2765145" y="2232964"/>
        <a:ext cx="1327708" cy="442569"/>
      </dsp:txXfrm>
    </dsp:sp>
    <dsp:sp modelId="{23639365-6ADC-4132-8631-61F8ECBD3E49}">
      <dsp:nvSpPr>
        <dsp:cNvPr id="0" name=""/>
        <dsp:cNvSpPr/>
      </dsp:nvSpPr>
      <dsp:spPr>
        <a:xfrm>
          <a:off x="2534920" y="2682239"/>
          <a:ext cx="1788160" cy="178816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a:latin typeface="+mj-lt"/>
          </a:endParaRPr>
        </a:p>
      </dsp:txBody>
      <dsp:txXfrm>
        <a:off x="2796789" y="3129280"/>
        <a:ext cx="1264420"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21225-15B8-43BD-B545-52EA93C1730C}">
      <dsp:nvSpPr>
        <dsp:cNvPr id="0" name=""/>
        <dsp:cNvSpPr/>
      </dsp:nvSpPr>
      <dsp:spPr>
        <a:xfrm>
          <a:off x="108079" y="599066"/>
          <a:ext cx="1960600" cy="370863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mj-lt"/>
            </a:rPr>
            <a:t>What is the subject or content focus?</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Who does it encompass?</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How can it improve instruction and educator practice?</a:t>
          </a:r>
          <a:endParaRPr lang="en-US" sz="1600" kern="1200" dirty="0">
            <a:latin typeface="+mj-lt"/>
          </a:endParaRPr>
        </a:p>
      </dsp:txBody>
      <dsp:txXfrm>
        <a:off x="154018" y="645005"/>
        <a:ext cx="1868722" cy="3662700"/>
      </dsp:txXfrm>
    </dsp:sp>
    <dsp:sp modelId="{07824FB7-8618-467B-9654-AF9BAB1AE221}">
      <dsp:nvSpPr>
        <dsp:cNvPr id="0" name=""/>
        <dsp:cNvSpPr/>
      </dsp:nvSpPr>
      <dsp:spPr>
        <a:xfrm>
          <a:off x="3411" y="3079604"/>
          <a:ext cx="2025300" cy="5124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kern="1200" dirty="0" smtClean="0">
              <a:latin typeface="+mj-lt"/>
            </a:rPr>
            <a:t>Goals-Standards</a:t>
          </a:r>
          <a:endParaRPr lang="en-US" sz="1600" kern="1200" dirty="0">
            <a:latin typeface="+mj-lt"/>
          </a:endParaRPr>
        </a:p>
      </dsp:txBody>
      <dsp:txXfrm>
        <a:off x="3411" y="3079604"/>
        <a:ext cx="1426268" cy="512430"/>
      </dsp:txXfrm>
    </dsp:sp>
    <dsp:sp modelId="{F7C5DF4F-DDC2-48AA-BFD5-96F0485D5FFE}">
      <dsp:nvSpPr>
        <dsp:cNvPr id="0" name=""/>
        <dsp:cNvSpPr/>
      </dsp:nvSpPr>
      <dsp:spPr>
        <a:xfrm>
          <a:off x="1407011" y="3151693"/>
          <a:ext cx="588491" cy="58849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A54FC2-6412-445F-A8D1-245A0EA9011C}">
      <dsp:nvSpPr>
        <dsp:cNvPr id="0" name=""/>
        <dsp:cNvSpPr/>
      </dsp:nvSpPr>
      <dsp:spPr>
        <a:xfrm>
          <a:off x="2231414" y="613199"/>
          <a:ext cx="1836193" cy="365040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mj-lt"/>
            </a:rPr>
            <a:t>What are indicators of success?</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 How are they being measured?</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 Upon which students are they based?</a:t>
          </a:r>
          <a:endParaRPr lang="en-US" sz="1600" kern="1200" dirty="0">
            <a:latin typeface="+mj-lt"/>
          </a:endParaRPr>
        </a:p>
      </dsp:txBody>
      <dsp:txXfrm>
        <a:off x="2274438" y="656223"/>
        <a:ext cx="1750145" cy="3607377"/>
      </dsp:txXfrm>
    </dsp:sp>
    <dsp:sp modelId="{C0F4513E-7690-4B8B-B022-7ACE6FBD5AAD}">
      <dsp:nvSpPr>
        <dsp:cNvPr id="0" name=""/>
        <dsp:cNvSpPr/>
      </dsp:nvSpPr>
      <dsp:spPr>
        <a:xfrm>
          <a:off x="2106663" y="3097717"/>
          <a:ext cx="1950007" cy="5397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kern="1200" dirty="0" smtClean="0">
              <a:latin typeface="+mj-lt"/>
            </a:rPr>
            <a:t>Indicators</a:t>
          </a:r>
          <a:endParaRPr lang="en-US" sz="1600" kern="1200" dirty="0">
            <a:latin typeface="+mj-lt"/>
          </a:endParaRPr>
        </a:p>
      </dsp:txBody>
      <dsp:txXfrm>
        <a:off x="2106663" y="3097717"/>
        <a:ext cx="1373244" cy="539706"/>
      </dsp:txXfrm>
    </dsp:sp>
    <dsp:sp modelId="{205274E1-A13C-4FCF-AD88-865DB52C5E29}">
      <dsp:nvSpPr>
        <dsp:cNvPr id="0" name=""/>
        <dsp:cNvSpPr/>
      </dsp:nvSpPr>
      <dsp:spPr>
        <a:xfrm>
          <a:off x="3540460" y="3151693"/>
          <a:ext cx="588491" cy="58849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43B59C-9CFA-4131-8794-9D4366822CE8}">
      <dsp:nvSpPr>
        <dsp:cNvPr id="0" name=""/>
        <dsp:cNvSpPr/>
      </dsp:nvSpPr>
      <dsp:spPr>
        <a:xfrm>
          <a:off x="4291628" y="597529"/>
          <a:ext cx="2122738" cy="365962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mj-lt"/>
            </a:rPr>
            <a:t>Are they high quality measures?</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 Who administers and scores the measures?</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 What are the expectations for students?</a:t>
          </a:r>
          <a:endParaRPr lang="en-US" sz="1600" kern="1200" dirty="0">
            <a:latin typeface="+mj-lt"/>
          </a:endParaRPr>
        </a:p>
      </dsp:txBody>
      <dsp:txXfrm>
        <a:off x="4341366" y="647267"/>
        <a:ext cx="2023262" cy="3609888"/>
      </dsp:txXfrm>
    </dsp:sp>
    <dsp:sp modelId="{4CCDCEA1-AD58-4289-92EB-C46F1D2500ED}">
      <dsp:nvSpPr>
        <dsp:cNvPr id="0" name=""/>
        <dsp:cNvSpPr/>
      </dsp:nvSpPr>
      <dsp:spPr>
        <a:xfrm>
          <a:off x="4274747" y="3065966"/>
          <a:ext cx="2351240" cy="5397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US" sz="1400" kern="1200" dirty="0" smtClean="0">
              <a:latin typeface="+mj-lt"/>
            </a:rPr>
            <a:t>Performance</a:t>
          </a:r>
          <a:r>
            <a:rPr lang="en-US" sz="1600" kern="1200" dirty="0" smtClean="0">
              <a:latin typeface="+mj-lt"/>
            </a:rPr>
            <a:t> Measures</a:t>
          </a:r>
          <a:endParaRPr lang="en-US" sz="1600" kern="1200" dirty="0">
            <a:latin typeface="+mj-lt"/>
          </a:endParaRPr>
        </a:p>
      </dsp:txBody>
      <dsp:txXfrm>
        <a:off x="4274747" y="3065966"/>
        <a:ext cx="1655803" cy="539706"/>
      </dsp:txXfrm>
    </dsp:sp>
    <dsp:sp modelId="{20B687D7-8FAA-42B8-9305-F02AB6BF1BEF}">
      <dsp:nvSpPr>
        <dsp:cNvPr id="0" name=""/>
        <dsp:cNvSpPr/>
      </dsp:nvSpPr>
      <dsp:spPr>
        <a:xfrm>
          <a:off x="5841317" y="3151693"/>
          <a:ext cx="588491" cy="58849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0.58438</cdr:x>
      <cdr:y>0.46007</cdr:y>
    </cdr:from>
    <cdr:to>
      <cdr:x>0.85104</cdr:x>
      <cdr:y>0.76215</cdr:y>
    </cdr:to>
    <cdr:sp macro="" textlink="">
      <cdr:nvSpPr>
        <cdr:cNvPr id="2" name="TextBox 1"/>
        <cdr:cNvSpPr txBox="1"/>
      </cdr:nvSpPr>
      <cdr:spPr>
        <a:xfrm xmlns:a="http://schemas.openxmlformats.org/drawingml/2006/main">
          <a:off x="2671763" y="1262063"/>
          <a:ext cx="1219200" cy="828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0.01759</cdr:x>
      <cdr:y>0.11111</cdr:y>
    </cdr:from>
    <cdr:to>
      <cdr:x>0.425</cdr:x>
      <cdr:y>0.36667</cdr:y>
    </cdr:to>
    <cdr:sp macro="" textlink="">
      <cdr:nvSpPr>
        <cdr:cNvPr id="3" name="TextBox 2"/>
        <cdr:cNvSpPr txBox="1"/>
      </cdr:nvSpPr>
      <cdr:spPr>
        <a:xfrm xmlns:a="http://schemas.openxmlformats.org/drawingml/2006/main">
          <a:off x="160842" y="762000"/>
          <a:ext cx="3725358" cy="1752600"/>
        </a:xfrm>
        <a:prstGeom xmlns:a="http://schemas.openxmlformats.org/drawingml/2006/main" prst="rect">
          <a:avLst/>
        </a:prstGeom>
        <a:gradFill xmlns:a="http://schemas.openxmlformats.org/drawingml/2006/main"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bg1"/>
              </a:solidFill>
              <a:latin typeface="Tahoma" pitchFamily="34" charset="0"/>
              <a:ea typeface="Tahoma" pitchFamily="34" charset="0"/>
              <a:cs typeface="Tahoma" pitchFamily="34" charset="0"/>
            </a:rPr>
            <a:t>Teacher Observation &amp; Practice</a:t>
          </a:r>
        </a:p>
        <a:p xmlns:a="http://schemas.openxmlformats.org/drawingml/2006/main">
          <a:r>
            <a:rPr lang="en-US" sz="1400" b="1" i="1" dirty="0" smtClean="0">
              <a:solidFill>
                <a:schemeClr val="bg1"/>
              </a:solidFill>
              <a:latin typeface="Tahoma" pitchFamily="34" charset="0"/>
              <a:ea typeface="Tahoma" pitchFamily="34" charset="0"/>
              <a:cs typeface="Tahoma" pitchFamily="34" charset="0"/>
            </a:rPr>
            <a:t>Effective 2013-2014 SY</a:t>
          </a:r>
          <a:endParaRPr lang="en-US" sz="1400" b="1" i="1" dirty="0">
            <a:solidFill>
              <a:schemeClr val="bg1"/>
            </a:solidFill>
            <a:latin typeface="Tahoma" pitchFamily="34" charset="0"/>
            <a:ea typeface="Tahoma" pitchFamily="34" charset="0"/>
            <a:cs typeface="Tahoma" pitchFamily="34" charset="0"/>
          </a:endParaRPr>
        </a:p>
        <a:p xmlns:a="http://schemas.openxmlformats.org/drawingml/2006/main">
          <a:r>
            <a:rPr lang="en-US" sz="1400" dirty="0">
              <a:solidFill>
                <a:schemeClr val="bg1"/>
              </a:solidFill>
              <a:latin typeface="Tahoma" pitchFamily="34" charset="0"/>
              <a:ea typeface="Tahoma" pitchFamily="34" charset="0"/>
              <a:cs typeface="Tahoma" pitchFamily="34" charset="0"/>
            </a:rPr>
            <a:t>Danielson Framework Domains</a:t>
          </a:r>
        </a:p>
        <a:p xmlns:a="http://schemas.openxmlformats.org/drawingml/2006/main">
          <a:pPr marL="228600" indent="-228600">
            <a:buAutoNum type="arabicPeriod"/>
          </a:pPr>
          <a:r>
            <a:rPr lang="en-US" sz="1400" dirty="0">
              <a:solidFill>
                <a:schemeClr val="bg1"/>
              </a:solidFill>
              <a:latin typeface="Tahoma" pitchFamily="34" charset="0"/>
              <a:ea typeface="Tahoma" pitchFamily="34" charset="0"/>
              <a:cs typeface="Tahoma" pitchFamily="34" charset="0"/>
            </a:rPr>
            <a:t>Planning and Preparation</a:t>
          </a:r>
        </a:p>
        <a:p xmlns:a="http://schemas.openxmlformats.org/drawingml/2006/main">
          <a:pPr marL="228600" indent="-228600">
            <a:buAutoNum type="arabicPeriod"/>
          </a:pPr>
          <a:r>
            <a:rPr lang="en-US" sz="1400" dirty="0">
              <a:solidFill>
                <a:schemeClr val="bg1"/>
              </a:solidFill>
              <a:latin typeface="Tahoma" pitchFamily="34" charset="0"/>
              <a:ea typeface="Tahoma" pitchFamily="34" charset="0"/>
              <a:cs typeface="Tahoma" pitchFamily="34" charset="0"/>
            </a:rPr>
            <a:t>Classroom Environment</a:t>
          </a:r>
        </a:p>
        <a:p xmlns:a="http://schemas.openxmlformats.org/drawingml/2006/main">
          <a:pPr marL="228600" indent="-228600">
            <a:buAutoNum type="arabicPeriod"/>
          </a:pPr>
          <a:r>
            <a:rPr lang="en-US" sz="1400" dirty="0">
              <a:solidFill>
                <a:schemeClr val="bg1"/>
              </a:solidFill>
              <a:latin typeface="Tahoma" pitchFamily="34" charset="0"/>
              <a:ea typeface="Tahoma" pitchFamily="34" charset="0"/>
              <a:cs typeface="Tahoma" pitchFamily="34" charset="0"/>
            </a:rPr>
            <a:t>Instruction</a:t>
          </a:r>
        </a:p>
        <a:p xmlns:a="http://schemas.openxmlformats.org/drawingml/2006/main">
          <a:pPr marL="228600" indent="-228600">
            <a:buAutoNum type="arabicPeriod"/>
          </a:pPr>
          <a:r>
            <a:rPr lang="en-US" sz="1400" dirty="0">
              <a:solidFill>
                <a:schemeClr val="bg1"/>
              </a:solidFill>
              <a:latin typeface="Tahoma" pitchFamily="34" charset="0"/>
              <a:ea typeface="Tahoma" pitchFamily="34" charset="0"/>
              <a:cs typeface="Tahoma" pitchFamily="34" charset="0"/>
            </a:rPr>
            <a:t>Professional </a:t>
          </a:r>
          <a:r>
            <a:rPr lang="en-US" sz="1400" dirty="0" smtClean="0">
              <a:solidFill>
                <a:schemeClr val="bg1"/>
              </a:solidFill>
              <a:latin typeface="Tahoma" pitchFamily="34" charset="0"/>
              <a:ea typeface="Tahoma" pitchFamily="34" charset="0"/>
              <a:cs typeface="Tahoma" pitchFamily="34" charset="0"/>
            </a:rPr>
            <a:t>Responsibilities</a:t>
          </a:r>
        </a:p>
        <a:p xmlns:a="http://schemas.openxmlformats.org/drawingml/2006/main">
          <a:endParaRPr lang="en-US" sz="1400" i="1" dirty="0">
            <a:solidFill>
              <a:schemeClr val="bg1"/>
            </a:solidFill>
            <a:latin typeface="Tahoma" pitchFamily="34" charset="0"/>
            <a:ea typeface="Tahoma" pitchFamily="34" charset="0"/>
            <a:cs typeface="Tahoma" pitchFamily="34" charset="0"/>
          </a:endParaRPr>
        </a:p>
      </cdr:txBody>
    </cdr:sp>
  </cdr:relSizeAnchor>
  <cdr:relSizeAnchor xmlns:cdr="http://schemas.openxmlformats.org/drawingml/2006/chartDrawing">
    <cdr:from>
      <cdr:x>0.07547</cdr:x>
      <cdr:y>0.57143</cdr:y>
    </cdr:from>
    <cdr:to>
      <cdr:x>0.35849</cdr:x>
      <cdr:y>0.88312</cdr:y>
    </cdr:to>
    <cdr:sp macro="" textlink="">
      <cdr:nvSpPr>
        <cdr:cNvPr id="4" name="TextBox 3"/>
        <cdr:cNvSpPr txBox="1"/>
      </cdr:nvSpPr>
      <cdr:spPr>
        <a:xfrm xmlns:a="http://schemas.openxmlformats.org/drawingml/2006/main">
          <a:off x="609600" y="3352800"/>
          <a:ext cx="2286000" cy="1828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solidFill>
              <a:schemeClr val="tx1"/>
            </a:solidFill>
            <a:latin typeface="Calibri" pitchFamily="34" charset="0"/>
            <a:cs typeface="Calibri" pitchFamily="34" charset="0"/>
          </a:endParaRPr>
        </a:p>
      </cdr:txBody>
    </cdr:sp>
  </cdr:relSizeAnchor>
  <cdr:relSizeAnchor xmlns:cdr="http://schemas.openxmlformats.org/drawingml/2006/chartDrawing">
    <cdr:from>
      <cdr:x>0.5283</cdr:x>
      <cdr:y>0.09091</cdr:y>
    </cdr:from>
    <cdr:to>
      <cdr:x>0.91509</cdr:x>
      <cdr:y>0.2987</cdr:y>
    </cdr:to>
    <cdr:sp macro="" textlink="">
      <cdr:nvSpPr>
        <cdr:cNvPr id="5" name="TextBox 4"/>
        <cdr:cNvSpPr txBox="1"/>
      </cdr:nvSpPr>
      <cdr:spPr>
        <a:xfrm xmlns:a="http://schemas.openxmlformats.org/drawingml/2006/main">
          <a:off x="4267200" y="533400"/>
          <a:ext cx="3124200" cy="121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0.46667</cdr:x>
      <cdr:y>0.08889</cdr:y>
    </cdr:from>
    <cdr:to>
      <cdr:x>0.98333</cdr:x>
      <cdr:y>0.39444</cdr:y>
    </cdr:to>
    <cdr:sp macro="" textlink="">
      <cdr:nvSpPr>
        <cdr:cNvPr id="6" name="TextBox 5"/>
        <cdr:cNvSpPr txBox="1"/>
      </cdr:nvSpPr>
      <cdr:spPr>
        <a:xfrm xmlns:a="http://schemas.openxmlformats.org/drawingml/2006/main">
          <a:off x="4267200" y="609600"/>
          <a:ext cx="4724399" cy="2095461"/>
        </a:xfrm>
        <a:prstGeom xmlns:a="http://schemas.openxmlformats.org/drawingml/2006/main" prst="rect">
          <a:avLst/>
        </a:prstGeom>
        <a:gradFill xmlns:a="http://schemas.openxmlformats.org/drawingml/2006/main"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bg1"/>
              </a:solidFill>
              <a:latin typeface="Tahoma" pitchFamily="34" charset="0"/>
              <a:ea typeface="Tahoma" pitchFamily="34" charset="0"/>
              <a:cs typeface="Tahoma" pitchFamily="34" charset="0"/>
            </a:rPr>
            <a:t>Building Level Data/School Performance Profile</a:t>
          </a:r>
        </a:p>
        <a:p xmlns:a="http://schemas.openxmlformats.org/drawingml/2006/main">
          <a:r>
            <a:rPr lang="en-US" sz="1400" b="1" i="1" dirty="0" smtClean="0">
              <a:solidFill>
                <a:schemeClr val="bg1"/>
              </a:solidFill>
              <a:latin typeface="Tahoma" pitchFamily="34" charset="0"/>
              <a:ea typeface="Tahoma" pitchFamily="34" charset="0"/>
              <a:cs typeface="Tahoma" pitchFamily="34" charset="0"/>
            </a:rPr>
            <a:t>Effective 2013-2014 SY</a:t>
          </a:r>
        </a:p>
        <a:p xmlns:a="http://schemas.openxmlformats.org/drawingml/2006/main">
          <a:r>
            <a:rPr lang="en-US" sz="1400" dirty="0" smtClean="0">
              <a:solidFill>
                <a:schemeClr val="bg1"/>
              </a:solidFill>
              <a:latin typeface="Tahoma" pitchFamily="34" charset="0"/>
              <a:ea typeface="Tahoma" pitchFamily="34" charset="0"/>
              <a:cs typeface="Tahoma" pitchFamily="34" charset="0"/>
            </a:rPr>
            <a:t>Indicators of Academic Achievement</a:t>
          </a:r>
        </a:p>
        <a:p xmlns:a="http://schemas.openxmlformats.org/drawingml/2006/main">
          <a:r>
            <a:rPr lang="en-US" sz="1400" dirty="0" smtClean="0">
              <a:solidFill>
                <a:schemeClr val="bg1"/>
              </a:solidFill>
              <a:latin typeface="Tahoma" pitchFamily="34" charset="0"/>
              <a:ea typeface="Tahoma" pitchFamily="34" charset="0"/>
              <a:cs typeface="Tahoma" pitchFamily="34" charset="0"/>
            </a:rPr>
            <a:t>Indicators of Closing the Achievement Gap, All Students</a:t>
          </a:r>
        </a:p>
        <a:p xmlns:a="http://schemas.openxmlformats.org/drawingml/2006/main">
          <a:r>
            <a:rPr lang="en-US" sz="1400" dirty="0" smtClean="0">
              <a:solidFill>
                <a:schemeClr val="bg1"/>
              </a:solidFill>
              <a:latin typeface="Tahoma" pitchFamily="34" charset="0"/>
              <a:ea typeface="Tahoma" pitchFamily="34" charset="0"/>
              <a:cs typeface="Tahoma" pitchFamily="34" charset="0"/>
            </a:rPr>
            <a:t>Indicators of Closing the Achievement Gap, Subgroups</a:t>
          </a:r>
        </a:p>
        <a:p xmlns:a="http://schemas.openxmlformats.org/drawingml/2006/main">
          <a:r>
            <a:rPr lang="en-US" sz="1400" dirty="0" smtClean="0">
              <a:solidFill>
                <a:schemeClr val="bg1"/>
              </a:solidFill>
              <a:latin typeface="Tahoma" pitchFamily="34" charset="0"/>
              <a:ea typeface="Tahoma" pitchFamily="34" charset="0"/>
              <a:cs typeface="Tahoma" pitchFamily="34" charset="0"/>
            </a:rPr>
            <a:t>Academic Growth PVAAS</a:t>
          </a:r>
        </a:p>
        <a:p xmlns:a="http://schemas.openxmlformats.org/drawingml/2006/main">
          <a:r>
            <a:rPr lang="en-US" sz="1400" dirty="0" smtClean="0">
              <a:solidFill>
                <a:schemeClr val="bg1"/>
              </a:solidFill>
              <a:latin typeface="Tahoma" pitchFamily="34" charset="0"/>
              <a:ea typeface="Tahoma" pitchFamily="34" charset="0"/>
              <a:cs typeface="Tahoma" pitchFamily="34" charset="0"/>
            </a:rPr>
            <a:t>Other Academic Indicators</a:t>
          </a:r>
        </a:p>
        <a:p xmlns:a="http://schemas.openxmlformats.org/drawingml/2006/main">
          <a:r>
            <a:rPr lang="en-US" sz="1400" dirty="0" smtClean="0">
              <a:solidFill>
                <a:schemeClr val="bg1"/>
              </a:solidFill>
              <a:latin typeface="Tahoma" pitchFamily="34" charset="0"/>
              <a:ea typeface="Tahoma" pitchFamily="34" charset="0"/>
              <a:cs typeface="Tahoma" pitchFamily="34" charset="0"/>
            </a:rPr>
            <a:t>Credit for Advanced Achievement</a:t>
          </a:r>
        </a:p>
        <a:p xmlns:a="http://schemas.openxmlformats.org/drawingml/2006/main">
          <a:r>
            <a:rPr lang="en-US" sz="1400" dirty="0" smtClean="0">
              <a:solidFill>
                <a:schemeClr val="bg1"/>
              </a:solidFill>
              <a:latin typeface="Tahoma" pitchFamily="34" charset="0"/>
              <a:ea typeface="Tahoma" pitchFamily="34" charset="0"/>
              <a:cs typeface="Tahoma" pitchFamily="34" charset="0"/>
            </a:rPr>
            <a:t> </a:t>
          </a:r>
          <a:endParaRPr lang="en-US" sz="1400" dirty="0">
            <a:solidFill>
              <a:schemeClr val="bg1"/>
            </a:solidFill>
            <a:latin typeface="Tahoma" pitchFamily="34" charset="0"/>
            <a:ea typeface="Tahoma" pitchFamily="34" charset="0"/>
            <a:cs typeface="Tahoma" pitchFamily="34" charset="0"/>
          </a:endParaRPr>
        </a:p>
      </cdr:txBody>
    </cdr:sp>
  </cdr:relSizeAnchor>
  <cdr:relSizeAnchor xmlns:cdr="http://schemas.openxmlformats.org/drawingml/2006/chartDrawing">
    <cdr:from>
      <cdr:x>0.61562</cdr:x>
      <cdr:y>0.38889</cdr:y>
    </cdr:from>
    <cdr:to>
      <cdr:x>0.99657</cdr:x>
      <cdr:y>0.68889</cdr:y>
    </cdr:to>
    <cdr:sp macro="" textlink="">
      <cdr:nvSpPr>
        <cdr:cNvPr id="7" name="TextBox 6"/>
        <cdr:cNvSpPr txBox="1"/>
      </cdr:nvSpPr>
      <cdr:spPr>
        <a:xfrm xmlns:a="http://schemas.openxmlformats.org/drawingml/2006/main">
          <a:off x="5629229" y="2667000"/>
          <a:ext cx="3483407" cy="2057400"/>
        </a:xfrm>
        <a:prstGeom xmlns:a="http://schemas.openxmlformats.org/drawingml/2006/main" prst="rect">
          <a:avLst/>
        </a:prstGeom>
        <a:gradFill xmlns:a="http://schemas.openxmlformats.org/drawingml/2006/main"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bg1"/>
              </a:solidFill>
              <a:latin typeface="Tahoma" pitchFamily="34" charset="0"/>
              <a:ea typeface="Tahoma" pitchFamily="34" charset="0"/>
              <a:cs typeface="Tahoma" pitchFamily="34" charset="0"/>
            </a:rPr>
            <a:t>Teacher Specific Data</a:t>
          </a:r>
        </a:p>
        <a:p xmlns:a="http://schemas.openxmlformats.org/drawingml/2006/main">
          <a:r>
            <a:rPr lang="en-US" sz="1400" dirty="0" smtClean="0">
              <a:solidFill>
                <a:schemeClr val="bg1"/>
              </a:solidFill>
              <a:latin typeface="Tahoma" pitchFamily="34" charset="0"/>
              <a:ea typeface="Tahoma" pitchFamily="34" charset="0"/>
              <a:cs typeface="Tahoma" pitchFamily="34" charset="0"/>
            </a:rPr>
            <a:t>PVAAS / Growth 3 Year Rolling Average</a:t>
          </a:r>
        </a:p>
        <a:p xmlns:a="http://schemas.openxmlformats.org/drawingml/2006/main">
          <a:pPr marL="342900" indent="-342900">
            <a:buAutoNum type="arabicPeriod"/>
          </a:pPr>
          <a:r>
            <a:rPr lang="en-US" sz="1400" dirty="0" smtClean="0">
              <a:solidFill>
                <a:schemeClr val="bg1"/>
              </a:solidFill>
              <a:latin typeface="Tahoma" pitchFamily="34" charset="0"/>
              <a:ea typeface="Tahoma" pitchFamily="34" charset="0"/>
              <a:cs typeface="Tahoma" pitchFamily="34" charset="0"/>
            </a:rPr>
            <a:t>2013-2014 SY</a:t>
          </a:r>
        </a:p>
        <a:p xmlns:a="http://schemas.openxmlformats.org/drawingml/2006/main">
          <a:pPr marL="342900" indent="-342900">
            <a:buAutoNum type="arabicPeriod"/>
          </a:pPr>
          <a:r>
            <a:rPr lang="en-US" sz="1400" dirty="0" smtClean="0">
              <a:solidFill>
                <a:schemeClr val="bg1"/>
              </a:solidFill>
              <a:latin typeface="Tahoma" pitchFamily="34" charset="0"/>
              <a:ea typeface="Tahoma" pitchFamily="34" charset="0"/>
              <a:cs typeface="Tahoma" pitchFamily="34" charset="0"/>
            </a:rPr>
            <a:t>2014-2015 SY</a:t>
          </a:r>
        </a:p>
        <a:p xmlns:a="http://schemas.openxmlformats.org/drawingml/2006/main">
          <a:pPr marL="342900" indent="-342900">
            <a:buAutoNum type="arabicPeriod"/>
          </a:pPr>
          <a:r>
            <a:rPr lang="en-US" sz="1400" dirty="0" smtClean="0">
              <a:solidFill>
                <a:schemeClr val="bg1"/>
              </a:solidFill>
              <a:latin typeface="Tahoma" pitchFamily="34" charset="0"/>
              <a:ea typeface="Tahoma" pitchFamily="34" charset="0"/>
              <a:cs typeface="Tahoma" pitchFamily="34" charset="0"/>
            </a:rPr>
            <a:t>2015-2016 SY</a:t>
          </a:r>
        </a:p>
        <a:p xmlns:a="http://schemas.openxmlformats.org/drawingml/2006/main">
          <a:r>
            <a:rPr lang="en-US" sz="1400" dirty="0" smtClean="0">
              <a:solidFill>
                <a:schemeClr val="bg1"/>
              </a:solidFill>
              <a:latin typeface="Tahoma" pitchFamily="34" charset="0"/>
              <a:ea typeface="Tahoma" pitchFamily="34" charset="0"/>
              <a:cs typeface="Tahoma" pitchFamily="34" charset="0"/>
            </a:rPr>
            <a:t>Other data as provided in Act 82</a:t>
          </a:r>
        </a:p>
        <a:p xmlns:a="http://schemas.openxmlformats.org/drawingml/2006/main">
          <a:endParaRPr lang="en-US" sz="1400" dirty="0" smtClean="0">
            <a:solidFill>
              <a:schemeClr val="bg1"/>
            </a:solidFill>
            <a:latin typeface="Tahoma" pitchFamily="34" charset="0"/>
            <a:ea typeface="Tahoma" pitchFamily="34" charset="0"/>
            <a:cs typeface="Tahoma" pitchFamily="34" charset="0"/>
          </a:endParaRPr>
        </a:p>
        <a:p xmlns:a="http://schemas.openxmlformats.org/drawingml/2006/main">
          <a:pPr marL="342900" indent="-342900">
            <a:buAutoNum type="arabicPeriod"/>
          </a:pPr>
          <a:endParaRPr lang="en-US" sz="1400" dirty="0" smtClean="0">
            <a:solidFill>
              <a:schemeClr val="bg1"/>
            </a:solidFill>
            <a:latin typeface="Tahoma" pitchFamily="34" charset="0"/>
            <a:ea typeface="Tahoma" pitchFamily="34" charset="0"/>
            <a:cs typeface="Tahoma" pitchFamily="34" charset="0"/>
          </a:endParaRPr>
        </a:p>
        <a:p xmlns:a="http://schemas.openxmlformats.org/drawingml/2006/main">
          <a:pPr marL="342900" indent="-342900">
            <a:buAutoNum type="arabicPeriod"/>
          </a:pPr>
          <a:endParaRPr lang="en-US" sz="1400" dirty="0" smtClean="0">
            <a:solidFill>
              <a:schemeClr val="bg1"/>
            </a:solidFill>
            <a:latin typeface="Tahoma" pitchFamily="34" charset="0"/>
            <a:ea typeface="Tahoma" pitchFamily="34" charset="0"/>
            <a:cs typeface="Tahoma" pitchFamily="34" charset="0"/>
          </a:endParaRPr>
        </a:p>
        <a:p xmlns:a="http://schemas.openxmlformats.org/drawingml/2006/main">
          <a:endParaRPr lang="en-US" sz="1400" b="1" i="1" dirty="0" smtClean="0">
            <a:solidFill>
              <a:schemeClr val="bg1"/>
            </a:solidFill>
            <a:latin typeface="Tahoma" pitchFamily="34" charset="0"/>
            <a:ea typeface="Tahoma" pitchFamily="34" charset="0"/>
            <a:cs typeface="Tahoma" pitchFamily="34" charset="0"/>
          </a:endParaRPr>
        </a:p>
        <a:p xmlns:a="http://schemas.openxmlformats.org/drawingml/2006/main">
          <a:r>
            <a:rPr lang="en-US" sz="1400" b="1" i="1" dirty="0" smtClean="0">
              <a:solidFill>
                <a:schemeClr val="bg1"/>
              </a:solidFill>
              <a:latin typeface="Tahoma" pitchFamily="34" charset="0"/>
              <a:ea typeface="Tahoma" pitchFamily="34" charset="0"/>
              <a:cs typeface="Tahoma" pitchFamily="34" charset="0"/>
            </a:rPr>
            <a:t>   </a:t>
          </a:r>
        </a:p>
        <a:p xmlns:a="http://schemas.openxmlformats.org/drawingml/2006/main">
          <a:endParaRPr lang="en-US" sz="1400" dirty="0">
            <a:solidFill>
              <a:schemeClr val="bg1"/>
            </a:solidFill>
            <a:latin typeface="Tahoma" pitchFamily="34" charset="0"/>
            <a:ea typeface="Tahoma" pitchFamily="34" charset="0"/>
            <a:cs typeface="Tahoma" pitchFamily="34" charset="0"/>
          </a:endParaRPr>
        </a:p>
      </cdr:txBody>
    </cdr:sp>
  </cdr:relSizeAnchor>
  <cdr:relSizeAnchor xmlns:cdr="http://schemas.openxmlformats.org/drawingml/2006/chartDrawing">
    <cdr:from>
      <cdr:x>0.525</cdr:x>
      <cdr:y>0.68883</cdr:y>
    </cdr:from>
    <cdr:to>
      <cdr:x>1</cdr:x>
      <cdr:y>0.99407</cdr:y>
    </cdr:to>
    <cdr:sp macro="" textlink="">
      <cdr:nvSpPr>
        <cdr:cNvPr id="8" name="TextBox 7"/>
        <cdr:cNvSpPr txBox="1"/>
      </cdr:nvSpPr>
      <cdr:spPr>
        <a:xfrm xmlns:a="http://schemas.openxmlformats.org/drawingml/2006/main">
          <a:off x="4800600" y="4723996"/>
          <a:ext cx="4343400" cy="2093336"/>
        </a:xfrm>
        <a:prstGeom xmlns:a="http://schemas.openxmlformats.org/drawingml/2006/main" prst="rect">
          <a:avLst/>
        </a:prstGeom>
        <a:gradFill xmlns:a="http://schemas.openxmlformats.org/drawingml/2006/main"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latin typeface="Tahoma" pitchFamily="34" charset="0"/>
              <a:ea typeface="Tahoma" pitchFamily="34" charset="0"/>
              <a:cs typeface="Tahoma" pitchFamily="34" charset="0"/>
            </a:rPr>
            <a:t>Elective Data/SLOs</a:t>
          </a:r>
        </a:p>
        <a:p xmlns:a="http://schemas.openxmlformats.org/drawingml/2006/main">
          <a:r>
            <a:rPr lang="en-US" sz="1400" b="1" i="1" dirty="0" smtClean="0">
              <a:solidFill>
                <a:schemeClr val="tx1"/>
              </a:solidFill>
              <a:latin typeface="Tahoma" pitchFamily="34" charset="0"/>
              <a:ea typeface="Tahoma" pitchFamily="34" charset="0"/>
              <a:cs typeface="Tahoma" pitchFamily="34" charset="0"/>
            </a:rPr>
            <a:t>Optional 2013-2014 SY</a:t>
          </a:r>
        </a:p>
        <a:p xmlns:a="http://schemas.openxmlformats.org/drawingml/2006/main">
          <a:r>
            <a:rPr lang="en-US" sz="1400" b="1" i="1" dirty="0" smtClean="0">
              <a:solidFill>
                <a:schemeClr val="tx1"/>
              </a:solidFill>
              <a:latin typeface="Tahoma" pitchFamily="34" charset="0"/>
              <a:ea typeface="Tahoma" pitchFamily="34" charset="0"/>
              <a:cs typeface="Tahoma" pitchFamily="34" charset="0"/>
            </a:rPr>
            <a:t>Effective 2014-2015 SY</a:t>
          </a:r>
        </a:p>
        <a:p xmlns:a="http://schemas.openxmlformats.org/drawingml/2006/main">
          <a:r>
            <a:rPr lang="en-US" sz="1400" dirty="0" smtClean="0">
              <a:solidFill>
                <a:schemeClr val="tx1"/>
              </a:solidFill>
              <a:latin typeface="Tahoma" pitchFamily="34" charset="0"/>
              <a:ea typeface="Tahoma" pitchFamily="34" charset="0"/>
              <a:cs typeface="Tahoma" pitchFamily="34" charset="0"/>
            </a:rPr>
            <a:t>District Designed Measures and Examinations</a:t>
          </a:r>
        </a:p>
        <a:p xmlns:a="http://schemas.openxmlformats.org/drawingml/2006/main">
          <a:r>
            <a:rPr lang="en-US" sz="1400" dirty="0" smtClean="0">
              <a:solidFill>
                <a:schemeClr val="tx1"/>
              </a:solidFill>
              <a:latin typeface="Tahoma" pitchFamily="34" charset="0"/>
              <a:ea typeface="Tahoma" pitchFamily="34" charset="0"/>
              <a:cs typeface="Tahoma" pitchFamily="34" charset="0"/>
            </a:rPr>
            <a:t>Nationally Recognized Standardized Tests</a:t>
          </a:r>
        </a:p>
        <a:p xmlns:a="http://schemas.openxmlformats.org/drawingml/2006/main">
          <a:r>
            <a:rPr lang="en-US" sz="1400" dirty="0" smtClean="0">
              <a:solidFill>
                <a:schemeClr val="tx1"/>
              </a:solidFill>
              <a:latin typeface="Tahoma" pitchFamily="34" charset="0"/>
              <a:ea typeface="Tahoma" pitchFamily="34" charset="0"/>
              <a:cs typeface="Tahoma" pitchFamily="34" charset="0"/>
            </a:rPr>
            <a:t>Industry Certification Examinations</a:t>
          </a:r>
        </a:p>
        <a:p xmlns:a="http://schemas.openxmlformats.org/drawingml/2006/main">
          <a:r>
            <a:rPr lang="en-US" sz="1400" dirty="0" smtClean="0">
              <a:solidFill>
                <a:schemeClr val="tx1"/>
              </a:solidFill>
              <a:latin typeface="Tahoma" pitchFamily="34" charset="0"/>
              <a:ea typeface="Tahoma" pitchFamily="34" charset="0"/>
              <a:cs typeface="Tahoma" pitchFamily="34" charset="0"/>
            </a:rPr>
            <a:t>Student Projects Pursuant to Local Requirements</a:t>
          </a:r>
        </a:p>
        <a:p xmlns:a="http://schemas.openxmlformats.org/drawingml/2006/main">
          <a:r>
            <a:rPr lang="en-US" sz="1400" dirty="0" smtClean="0">
              <a:solidFill>
                <a:schemeClr val="tx1"/>
              </a:solidFill>
              <a:latin typeface="Tahoma" pitchFamily="34" charset="0"/>
              <a:ea typeface="Tahoma" pitchFamily="34" charset="0"/>
              <a:cs typeface="Tahoma" pitchFamily="34" charset="0"/>
            </a:rPr>
            <a:t>Student Portfolios Pursuant to Local Requirements</a:t>
          </a:r>
        </a:p>
      </cdr:txBody>
    </cdr:sp>
  </cdr:relSizeAnchor>
  <cdr:relSizeAnchor xmlns:cdr="http://schemas.openxmlformats.org/drawingml/2006/chartDrawing">
    <cdr:from>
      <cdr:x>0</cdr:x>
      <cdr:y>0</cdr:y>
    </cdr:from>
    <cdr:to>
      <cdr:x>1</cdr:x>
      <cdr:y>0.12297</cdr:y>
    </cdr:to>
    <cdr:sp macro="" textlink="">
      <cdr:nvSpPr>
        <cdr:cNvPr id="9" name="TextBox 8"/>
        <cdr:cNvSpPr txBox="1"/>
      </cdr:nvSpPr>
      <cdr:spPr>
        <a:xfrm xmlns:a="http://schemas.openxmlformats.org/drawingml/2006/main">
          <a:off x="-228600" y="-838200"/>
          <a:ext cx="8664498" cy="7322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b="1" dirty="0" smtClean="0">
              <a:solidFill>
                <a:schemeClr val="bg1"/>
              </a:solidFill>
              <a:latin typeface="Tahoma" pitchFamily="34" charset="0"/>
              <a:ea typeface="Tahoma" pitchFamily="34" charset="0"/>
              <a:cs typeface="Tahoma" pitchFamily="34" charset="0"/>
            </a:rPr>
            <a:t>Teacher Effectiveness System in Act 82 of 2012 </a:t>
          </a:r>
        </a:p>
        <a:p xmlns:a="http://schemas.openxmlformats.org/drawingml/2006/main">
          <a:pPr algn="ctr"/>
          <a:endParaRPr lang="en-US" sz="2000" b="1" dirty="0">
            <a:solidFill>
              <a:schemeClr val="tx2"/>
            </a:solidFill>
            <a:latin typeface="Tahoma" pitchFamily="34" charset="0"/>
            <a:ea typeface="Tahoma" pitchFamily="34" charset="0"/>
            <a:cs typeface="Tahoma"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0.58438</cdr:x>
      <cdr:y>0.46007</cdr:y>
    </cdr:from>
    <cdr:to>
      <cdr:x>0.85104</cdr:x>
      <cdr:y>0.76215</cdr:y>
    </cdr:to>
    <cdr:sp macro="" textlink="">
      <cdr:nvSpPr>
        <cdr:cNvPr id="2" name="TextBox 1"/>
        <cdr:cNvSpPr txBox="1"/>
      </cdr:nvSpPr>
      <cdr:spPr>
        <a:xfrm xmlns:a="http://schemas.openxmlformats.org/drawingml/2006/main">
          <a:off x="2671763" y="1262063"/>
          <a:ext cx="1219200" cy="828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0.02602</cdr:x>
      <cdr:y>0.13333</cdr:y>
    </cdr:from>
    <cdr:to>
      <cdr:x>0.37838</cdr:x>
      <cdr:y>0.44218</cdr:y>
    </cdr:to>
    <cdr:sp macro="" textlink="">
      <cdr:nvSpPr>
        <cdr:cNvPr id="3" name="TextBox 2"/>
        <cdr:cNvSpPr txBox="1"/>
      </cdr:nvSpPr>
      <cdr:spPr>
        <a:xfrm xmlns:a="http://schemas.openxmlformats.org/drawingml/2006/main">
          <a:off x="237927" y="914401"/>
          <a:ext cx="3221980" cy="2118070"/>
        </a:xfrm>
        <a:prstGeom xmlns:a="http://schemas.openxmlformats.org/drawingml/2006/main" prst="rect">
          <a:avLst/>
        </a:prstGeom>
        <a:gradFill xmlns:a="http://schemas.openxmlformats.org/drawingml/2006/main"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bg1"/>
              </a:solidFill>
              <a:latin typeface="Tahoma" pitchFamily="34" charset="0"/>
              <a:ea typeface="Tahoma" pitchFamily="34" charset="0"/>
              <a:cs typeface="Tahoma" pitchFamily="34" charset="0"/>
            </a:rPr>
            <a:t>Teacher Observation &amp; Practice </a:t>
          </a:r>
        </a:p>
        <a:p xmlns:a="http://schemas.openxmlformats.org/drawingml/2006/main">
          <a:r>
            <a:rPr lang="en-US" sz="1600" b="1" i="1" dirty="0" smtClean="0">
              <a:solidFill>
                <a:schemeClr val="bg1"/>
              </a:solidFill>
              <a:latin typeface="Tahoma" pitchFamily="34" charset="0"/>
              <a:ea typeface="Tahoma" pitchFamily="34" charset="0"/>
              <a:cs typeface="Tahoma" pitchFamily="34" charset="0"/>
            </a:rPr>
            <a:t>Effective 2013-2014</a:t>
          </a:r>
          <a:endParaRPr lang="en-US" sz="1600" b="1" i="1" dirty="0">
            <a:solidFill>
              <a:schemeClr val="bg1"/>
            </a:solidFill>
            <a:latin typeface="Tahoma" pitchFamily="34" charset="0"/>
            <a:ea typeface="Tahoma" pitchFamily="34" charset="0"/>
            <a:cs typeface="Tahoma" pitchFamily="34" charset="0"/>
          </a:endParaRPr>
        </a:p>
        <a:p xmlns:a="http://schemas.openxmlformats.org/drawingml/2006/main">
          <a:r>
            <a:rPr lang="en-US" sz="1600" dirty="0">
              <a:solidFill>
                <a:schemeClr val="bg1"/>
              </a:solidFill>
              <a:latin typeface="Tahoma" pitchFamily="34" charset="0"/>
              <a:ea typeface="Tahoma" pitchFamily="34" charset="0"/>
              <a:cs typeface="Tahoma" pitchFamily="34" charset="0"/>
            </a:rPr>
            <a:t>Danielson Framework Domains</a:t>
          </a:r>
        </a:p>
        <a:p xmlns:a="http://schemas.openxmlformats.org/drawingml/2006/main">
          <a:pPr marL="228600" indent="-228600">
            <a:buAutoNum type="arabicPeriod"/>
          </a:pPr>
          <a:r>
            <a:rPr lang="en-US" sz="1600" dirty="0">
              <a:solidFill>
                <a:schemeClr val="bg1"/>
              </a:solidFill>
              <a:latin typeface="Tahoma" pitchFamily="34" charset="0"/>
              <a:ea typeface="Tahoma" pitchFamily="34" charset="0"/>
              <a:cs typeface="Tahoma" pitchFamily="34" charset="0"/>
            </a:rPr>
            <a:t>Planning and Preparation</a:t>
          </a:r>
        </a:p>
        <a:p xmlns:a="http://schemas.openxmlformats.org/drawingml/2006/main">
          <a:pPr marL="228600" indent="-228600">
            <a:buAutoNum type="arabicPeriod"/>
          </a:pPr>
          <a:r>
            <a:rPr lang="en-US" sz="1600" dirty="0">
              <a:solidFill>
                <a:schemeClr val="bg1"/>
              </a:solidFill>
              <a:latin typeface="Tahoma" pitchFamily="34" charset="0"/>
              <a:ea typeface="Tahoma" pitchFamily="34" charset="0"/>
              <a:cs typeface="Tahoma" pitchFamily="34" charset="0"/>
            </a:rPr>
            <a:t>Classroom Environment</a:t>
          </a:r>
        </a:p>
        <a:p xmlns:a="http://schemas.openxmlformats.org/drawingml/2006/main">
          <a:pPr marL="228600" indent="-228600">
            <a:buAutoNum type="arabicPeriod"/>
          </a:pPr>
          <a:r>
            <a:rPr lang="en-US" sz="1600" dirty="0">
              <a:solidFill>
                <a:schemeClr val="bg1"/>
              </a:solidFill>
              <a:latin typeface="Tahoma" pitchFamily="34" charset="0"/>
              <a:ea typeface="Tahoma" pitchFamily="34" charset="0"/>
              <a:cs typeface="Tahoma" pitchFamily="34" charset="0"/>
            </a:rPr>
            <a:t>Instruction</a:t>
          </a:r>
        </a:p>
        <a:p xmlns:a="http://schemas.openxmlformats.org/drawingml/2006/main">
          <a:pPr marL="228600" indent="-228600">
            <a:buAutoNum type="arabicPeriod"/>
          </a:pPr>
          <a:r>
            <a:rPr lang="en-US" sz="1600" dirty="0" smtClean="0">
              <a:solidFill>
                <a:schemeClr val="bg1"/>
              </a:solidFill>
              <a:latin typeface="Tahoma" pitchFamily="34" charset="0"/>
              <a:ea typeface="Tahoma" pitchFamily="34" charset="0"/>
              <a:cs typeface="Tahoma" pitchFamily="34" charset="0"/>
            </a:rPr>
            <a:t>Professional Responsibilities</a:t>
          </a:r>
        </a:p>
        <a:p xmlns:a="http://schemas.openxmlformats.org/drawingml/2006/main">
          <a:endParaRPr lang="en-US" sz="1600" i="1" dirty="0">
            <a:solidFill>
              <a:schemeClr val="bg1"/>
            </a:solidFill>
            <a:latin typeface="Tahoma" pitchFamily="34" charset="0"/>
            <a:ea typeface="Tahoma" pitchFamily="34" charset="0"/>
            <a:cs typeface="Tahoma" pitchFamily="34" charset="0"/>
          </a:endParaRPr>
        </a:p>
      </cdr:txBody>
    </cdr:sp>
  </cdr:relSizeAnchor>
  <cdr:relSizeAnchor xmlns:cdr="http://schemas.openxmlformats.org/drawingml/2006/chartDrawing">
    <cdr:from>
      <cdr:x>0.07547</cdr:x>
      <cdr:y>0.57143</cdr:y>
    </cdr:from>
    <cdr:to>
      <cdr:x>0.35849</cdr:x>
      <cdr:y>0.88312</cdr:y>
    </cdr:to>
    <cdr:sp macro="" textlink="">
      <cdr:nvSpPr>
        <cdr:cNvPr id="4" name="TextBox 3"/>
        <cdr:cNvSpPr txBox="1"/>
      </cdr:nvSpPr>
      <cdr:spPr>
        <a:xfrm xmlns:a="http://schemas.openxmlformats.org/drawingml/2006/main">
          <a:off x="609600" y="3352800"/>
          <a:ext cx="2286000" cy="1828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solidFill>
              <a:schemeClr val="tx1"/>
            </a:solidFill>
            <a:latin typeface="Calibri" pitchFamily="34" charset="0"/>
            <a:cs typeface="Calibri" pitchFamily="34" charset="0"/>
          </a:endParaRPr>
        </a:p>
      </cdr:txBody>
    </cdr:sp>
  </cdr:relSizeAnchor>
  <cdr:relSizeAnchor xmlns:cdr="http://schemas.openxmlformats.org/drawingml/2006/chartDrawing">
    <cdr:from>
      <cdr:x>0.5283</cdr:x>
      <cdr:y>0.09091</cdr:y>
    </cdr:from>
    <cdr:to>
      <cdr:x>0.91509</cdr:x>
      <cdr:y>0.2987</cdr:y>
    </cdr:to>
    <cdr:sp macro="" textlink="">
      <cdr:nvSpPr>
        <cdr:cNvPr id="5" name="TextBox 4"/>
        <cdr:cNvSpPr txBox="1"/>
      </cdr:nvSpPr>
      <cdr:spPr>
        <a:xfrm xmlns:a="http://schemas.openxmlformats.org/drawingml/2006/main">
          <a:off x="4267200" y="533400"/>
          <a:ext cx="3124200" cy="121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0.41624</cdr:x>
      <cdr:y>0.12678</cdr:y>
    </cdr:from>
    <cdr:to>
      <cdr:x>0.98333</cdr:x>
      <cdr:y>0.48889</cdr:y>
    </cdr:to>
    <cdr:sp macro="" textlink="">
      <cdr:nvSpPr>
        <cdr:cNvPr id="6" name="TextBox 5"/>
        <cdr:cNvSpPr txBox="1"/>
      </cdr:nvSpPr>
      <cdr:spPr>
        <a:xfrm xmlns:a="http://schemas.openxmlformats.org/drawingml/2006/main">
          <a:off x="3806099" y="869456"/>
          <a:ext cx="5185501" cy="2483344"/>
        </a:xfrm>
        <a:prstGeom xmlns:a="http://schemas.openxmlformats.org/drawingml/2006/main" prst="rect">
          <a:avLst/>
        </a:prstGeom>
        <a:gradFill xmlns:a="http://schemas.openxmlformats.org/drawingml/2006/main"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bg1"/>
              </a:solidFill>
              <a:latin typeface="Tahoma" pitchFamily="34" charset="0"/>
              <a:ea typeface="Tahoma" pitchFamily="34" charset="0"/>
              <a:cs typeface="Tahoma" pitchFamily="34" charset="0"/>
            </a:rPr>
            <a:t>Building Level Data/School Performance Profile</a:t>
          </a:r>
        </a:p>
        <a:p xmlns:a="http://schemas.openxmlformats.org/drawingml/2006/main">
          <a:r>
            <a:rPr lang="en-US" sz="1600" b="1" i="1" dirty="0" smtClean="0">
              <a:solidFill>
                <a:schemeClr val="bg1"/>
              </a:solidFill>
              <a:latin typeface="Tahoma" pitchFamily="34" charset="0"/>
              <a:ea typeface="Tahoma" pitchFamily="34" charset="0"/>
              <a:cs typeface="Tahoma" pitchFamily="34" charset="0"/>
            </a:rPr>
            <a:t>Effective 2013-2014 SY</a:t>
          </a:r>
        </a:p>
        <a:p xmlns:a="http://schemas.openxmlformats.org/drawingml/2006/main">
          <a:r>
            <a:rPr lang="en-US" sz="1600" dirty="0" smtClean="0">
              <a:solidFill>
                <a:schemeClr val="bg1"/>
              </a:solidFill>
              <a:latin typeface="Tahoma" pitchFamily="34" charset="0"/>
              <a:ea typeface="Tahoma" pitchFamily="34" charset="0"/>
              <a:cs typeface="Tahoma" pitchFamily="34" charset="0"/>
            </a:rPr>
            <a:t>Indicators of Academic Achievement</a:t>
          </a:r>
        </a:p>
        <a:p xmlns:a="http://schemas.openxmlformats.org/drawingml/2006/main">
          <a:r>
            <a:rPr lang="en-US" sz="1600" dirty="0" smtClean="0">
              <a:solidFill>
                <a:schemeClr val="bg1"/>
              </a:solidFill>
              <a:latin typeface="Tahoma" pitchFamily="34" charset="0"/>
              <a:ea typeface="Tahoma" pitchFamily="34" charset="0"/>
              <a:cs typeface="Tahoma" pitchFamily="34" charset="0"/>
            </a:rPr>
            <a:t>Indicators of Closing the Achievement Gap, All Students</a:t>
          </a:r>
        </a:p>
        <a:p xmlns:a="http://schemas.openxmlformats.org/drawingml/2006/main">
          <a:r>
            <a:rPr lang="en-US" sz="1600" dirty="0" smtClean="0">
              <a:solidFill>
                <a:schemeClr val="bg1"/>
              </a:solidFill>
              <a:latin typeface="Tahoma" pitchFamily="34" charset="0"/>
              <a:ea typeface="Tahoma" pitchFamily="34" charset="0"/>
              <a:cs typeface="Tahoma" pitchFamily="34" charset="0"/>
            </a:rPr>
            <a:t>Indicators of Closing the Achievement Gap, Subgroups</a:t>
          </a:r>
        </a:p>
        <a:p xmlns:a="http://schemas.openxmlformats.org/drawingml/2006/main">
          <a:r>
            <a:rPr lang="en-US" sz="1600" dirty="0" smtClean="0">
              <a:solidFill>
                <a:schemeClr val="bg1"/>
              </a:solidFill>
              <a:latin typeface="Tahoma" pitchFamily="34" charset="0"/>
              <a:ea typeface="Tahoma" pitchFamily="34" charset="0"/>
              <a:cs typeface="Tahoma" pitchFamily="34" charset="0"/>
            </a:rPr>
            <a:t>Academic Growth PVAAS</a:t>
          </a:r>
        </a:p>
        <a:p xmlns:a="http://schemas.openxmlformats.org/drawingml/2006/main">
          <a:r>
            <a:rPr lang="en-US" sz="1600" dirty="0" smtClean="0">
              <a:solidFill>
                <a:schemeClr val="bg1"/>
              </a:solidFill>
              <a:latin typeface="Tahoma" pitchFamily="34" charset="0"/>
              <a:ea typeface="Tahoma" pitchFamily="34" charset="0"/>
              <a:cs typeface="Tahoma" pitchFamily="34" charset="0"/>
            </a:rPr>
            <a:t>Other Academic Indicators</a:t>
          </a:r>
        </a:p>
        <a:p xmlns:a="http://schemas.openxmlformats.org/drawingml/2006/main">
          <a:r>
            <a:rPr lang="en-US" sz="1600" dirty="0" smtClean="0">
              <a:solidFill>
                <a:schemeClr val="bg1"/>
              </a:solidFill>
              <a:latin typeface="Tahoma" pitchFamily="34" charset="0"/>
              <a:ea typeface="Tahoma" pitchFamily="34" charset="0"/>
              <a:cs typeface="Tahoma" pitchFamily="34" charset="0"/>
            </a:rPr>
            <a:t>Credit for Advanced Achievement</a:t>
          </a:r>
        </a:p>
        <a:p xmlns:a="http://schemas.openxmlformats.org/drawingml/2006/main">
          <a:r>
            <a:rPr lang="en-US" sz="1600" dirty="0" smtClean="0">
              <a:solidFill>
                <a:schemeClr val="bg1"/>
              </a:solidFill>
              <a:latin typeface="Tahoma" pitchFamily="34" charset="0"/>
              <a:ea typeface="Tahoma" pitchFamily="34" charset="0"/>
              <a:cs typeface="Tahoma" pitchFamily="34" charset="0"/>
            </a:rPr>
            <a:t> </a:t>
          </a:r>
          <a:endParaRPr lang="en-US" sz="1600" dirty="0">
            <a:solidFill>
              <a:schemeClr val="bg1"/>
            </a:solidFill>
            <a:latin typeface="Tahoma" pitchFamily="34" charset="0"/>
            <a:ea typeface="Tahoma" pitchFamily="34" charset="0"/>
            <a:cs typeface="Tahoma" pitchFamily="34" charset="0"/>
          </a:endParaRPr>
        </a:p>
      </cdr:txBody>
    </cdr:sp>
  </cdr:relSizeAnchor>
  <cdr:relSizeAnchor xmlns:cdr="http://schemas.openxmlformats.org/drawingml/2006/chartDrawing">
    <cdr:from>
      <cdr:x>0.51254</cdr:x>
      <cdr:y>0.5774</cdr:y>
    </cdr:from>
    <cdr:to>
      <cdr:x>1</cdr:x>
      <cdr:y>1</cdr:y>
    </cdr:to>
    <cdr:sp macro="" textlink="">
      <cdr:nvSpPr>
        <cdr:cNvPr id="8" name="TextBox 7"/>
        <cdr:cNvSpPr txBox="1"/>
      </cdr:nvSpPr>
      <cdr:spPr>
        <a:xfrm xmlns:a="http://schemas.openxmlformats.org/drawingml/2006/main">
          <a:off x="4686666" y="3959808"/>
          <a:ext cx="4457334" cy="2898192"/>
        </a:xfrm>
        <a:prstGeom xmlns:a="http://schemas.openxmlformats.org/drawingml/2006/main" prst="rect">
          <a:avLst/>
        </a:prstGeom>
        <a:gradFill xmlns:a="http://schemas.openxmlformats.org/drawingml/2006/main"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tx1"/>
              </a:solidFill>
              <a:latin typeface="Tahoma" pitchFamily="34" charset="0"/>
              <a:ea typeface="Tahoma" pitchFamily="34" charset="0"/>
              <a:cs typeface="Tahoma" pitchFamily="34" charset="0"/>
            </a:rPr>
            <a:t>Elective Data/SLOs</a:t>
          </a:r>
        </a:p>
        <a:p xmlns:a="http://schemas.openxmlformats.org/drawingml/2006/main">
          <a:r>
            <a:rPr lang="en-US" sz="1600" b="1" i="1" dirty="0" smtClean="0">
              <a:solidFill>
                <a:schemeClr val="tx1"/>
              </a:solidFill>
              <a:latin typeface="Tahoma" pitchFamily="34" charset="0"/>
              <a:ea typeface="Tahoma" pitchFamily="34" charset="0"/>
              <a:cs typeface="Tahoma" pitchFamily="34" charset="0"/>
            </a:rPr>
            <a:t>Optional 2013-2014 SY</a:t>
          </a:r>
        </a:p>
        <a:p xmlns:a="http://schemas.openxmlformats.org/drawingml/2006/main">
          <a:r>
            <a:rPr lang="en-US" sz="1600" b="1" i="1" dirty="0" smtClean="0">
              <a:solidFill>
                <a:schemeClr val="tx1"/>
              </a:solidFill>
              <a:latin typeface="Tahoma" pitchFamily="34" charset="0"/>
              <a:ea typeface="Tahoma" pitchFamily="34" charset="0"/>
              <a:cs typeface="Tahoma" pitchFamily="34" charset="0"/>
            </a:rPr>
            <a:t>Effective 2014-2015 SY</a:t>
          </a:r>
        </a:p>
        <a:p xmlns:a="http://schemas.openxmlformats.org/drawingml/2006/main">
          <a:r>
            <a:rPr lang="en-US" sz="1600" dirty="0" smtClean="0">
              <a:solidFill>
                <a:schemeClr val="tx1"/>
              </a:solidFill>
              <a:latin typeface="Tahoma" pitchFamily="34" charset="0"/>
              <a:ea typeface="Tahoma" pitchFamily="34" charset="0"/>
              <a:cs typeface="Tahoma" pitchFamily="34" charset="0"/>
            </a:rPr>
            <a:t>District Designed Measures and Examinations</a:t>
          </a:r>
        </a:p>
        <a:p xmlns:a="http://schemas.openxmlformats.org/drawingml/2006/main">
          <a:r>
            <a:rPr lang="en-US" sz="1600" dirty="0" smtClean="0">
              <a:solidFill>
                <a:schemeClr val="tx1"/>
              </a:solidFill>
              <a:latin typeface="Tahoma" pitchFamily="34" charset="0"/>
              <a:ea typeface="Tahoma" pitchFamily="34" charset="0"/>
              <a:cs typeface="Tahoma" pitchFamily="34" charset="0"/>
            </a:rPr>
            <a:t>Nationally Recognized Standardized Tests</a:t>
          </a:r>
        </a:p>
        <a:p xmlns:a="http://schemas.openxmlformats.org/drawingml/2006/main">
          <a:r>
            <a:rPr lang="en-US" sz="1600" dirty="0" smtClean="0">
              <a:solidFill>
                <a:schemeClr val="tx1"/>
              </a:solidFill>
              <a:latin typeface="Tahoma" pitchFamily="34" charset="0"/>
              <a:ea typeface="Tahoma" pitchFamily="34" charset="0"/>
              <a:cs typeface="Tahoma" pitchFamily="34" charset="0"/>
            </a:rPr>
            <a:t>Industry Certification Examinations</a:t>
          </a:r>
        </a:p>
        <a:p xmlns:a="http://schemas.openxmlformats.org/drawingml/2006/main">
          <a:r>
            <a:rPr lang="en-US" sz="1600" dirty="0" smtClean="0">
              <a:solidFill>
                <a:schemeClr val="tx1"/>
              </a:solidFill>
              <a:latin typeface="Tahoma" pitchFamily="34" charset="0"/>
              <a:ea typeface="Tahoma" pitchFamily="34" charset="0"/>
              <a:cs typeface="Tahoma" pitchFamily="34" charset="0"/>
            </a:rPr>
            <a:t>Student Projects Pursuant to Local Requirements</a:t>
          </a:r>
        </a:p>
        <a:p xmlns:a="http://schemas.openxmlformats.org/drawingml/2006/main">
          <a:r>
            <a:rPr lang="en-US" sz="1600" dirty="0" smtClean="0">
              <a:solidFill>
                <a:schemeClr val="tx1"/>
              </a:solidFill>
              <a:latin typeface="Tahoma" pitchFamily="34" charset="0"/>
              <a:ea typeface="Tahoma" pitchFamily="34" charset="0"/>
              <a:cs typeface="Tahoma" pitchFamily="34" charset="0"/>
            </a:rPr>
            <a:t>Student Portfolios Pursuant to Local Requirements</a:t>
          </a:r>
        </a:p>
      </cdr:txBody>
    </cdr:sp>
  </cdr:relSizeAnchor>
  <cdr:relSizeAnchor xmlns:cdr="http://schemas.openxmlformats.org/drawingml/2006/chartDrawing">
    <cdr:from>
      <cdr:x>0.31491</cdr:x>
      <cdr:y>0.71907</cdr:y>
    </cdr:from>
    <cdr:to>
      <cdr:x>0.48093</cdr:x>
      <cdr:y>0.85578</cdr:y>
    </cdr:to>
    <cdr:sp macro="" textlink="">
      <cdr:nvSpPr>
        <cdr:cNvPr id="11" name="TextBox 10"/>
        <cdr:cNvSpPr txBox="1"/>
      </cdr:nvSpPr>
      <cdr:spPr>
        <a:xfrm xmlns:a="http://schemas.openxmlformats.org/drawingml/2006/main">
          <a:off x="2743200" y="4267200"/>
          <a:ext cx="1446194" cy="8112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bg1"/>
              </a:solidFill>
              <a:latin typeface="Tahoma" pitchFamily="34" charset="0"/>
              <a:ea typeface="Tahoma" pitchFamily="34" charset="0"/>
              <a:cs typeface="Tahoma" pitchFamily="34" charset="0"/>
            </a:rPr>
            <a:t>Elective Data, 35%</a:t>
          </a:r>
          <a:endParaRPr lang="en-US" sz="1400" b="1" dirty="0">
            <a:solidFill>
              <a:schemeClr val="bg1"/>
            </a:solidFill>
            <a:latin typeface="Tahoma" pitchFamily="34" charset="0"/>
            <a:ea typeface="Tahoma" pitchFamily="34" charset="0"/>
            <a:cs typeface="Tahoma" pitchFamily="34" charset="0"/>
          </a:endParaRPr>
        </a:p>
      </cdr:txBody>
    </cdr:sp>
  </cdr:relSizeAnchor>
  <cdr:relSizeAnchor xmlns:cdr="http://schemas.openxmlformats.org/drawingml/2006/chartDrawing">
    <cdr:from>
      <cdr:x>0</cdr:x>
      <cdr:y>0.01284</cdr:y>
    </cdr:from>
    <cdr:to>
      <cdr:x>0.99467</cdr:x>
      <cdr:y>0.14729</cdr:y>
    </cdr:to>
    <cdr:sp macro="" textlink="">
      <cdr:nvSpPr>
        <cdr:cNvPr id="10" name="TextBox 1"/>
        <cdr:cNvSpPr txBox="1"/>
      </cdr:nvSpPr>
      <cdr:spPr>
        <a:xfrm xmlns:a="http://schemas.openxmlformats.org/drawingml/2006/main">
          <a:off x="0" y="76200"/>
          <a:ext cx="8664498" cy="7978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800" b="1" dirty="0" smtClean="0">
              <a:solidFill>
                <a:schemeClr val="bg1"/>
              </a:solidFill>
              <a:latin typeface="Tahoma" pitchFamily="34" charset="0"/>
              <a:ea typeface="Tahoma" pitchFamily="34" charset="0"/>
              <a:cs typeface="Tahoma" pitchFamily="34" charset="0"/>
            </a:rPr>
            <a:t>Teacher Effectiveness System in Act 82 of 2012 </a:t>
          </a:r>
        </a:p>
        <a:p xmlns:a="http://schemas.openxmlformats.org/drawingml/2006/main">
          <a:pPr algn="ctr"/>
          <a:endParaRPr lang="en-US" sz="2000" b="1" dirty="0">
            <a:solidFill>
              <a:schemeClr val="tx2"/>
            </a:solidFill>
            <a:latin typeface="Tahoma" pitchFamily="34" charset="0"/>
            <a:ea typeface="Tahoma" pitchFamily="34" charset="0"/>
            <a:cs typeface="Tahoma"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SLO Process Overview: School Leaders</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t>June 2013</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err="1" smtClean="0"/>
              <a:t>Deitz</a:t>
            </a:r>
            <a:r>
              <a:rPr lang="en-US" dirty="0" smtClean="0"/>
              <a:t> &amp; Beaudoin, 2013</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2BDE2C-46ED-497F-B27D-8721583E06D3}" type="slidenum">
              <a:rPr lang="en-US" smtClean="0"/>
              <a:t>‹#›</a:t>
            </a:fld>
            <a:endParaRPr lang="en-US"/>
          </a:p>
        </p:txBody>
      </p:sp>
    </p:spTree>
    <p:extLst>
      <p:ext uri="{BB962C8B-B14F-4D97-AF65-F5344CB8AC3E}">
        <p14:creationId xmlns:p14="http://schemas.microsoft.com/office/powerpoint/2010/main" val="671560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318E02-1FB5-4B38-AC2D-AD09F415FEA6}" type="datetimeFigureOut">
              <a:rPr lang="en-US" smtClean="0"/>
              <a:t>2/10/14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E5102C-D31F-405B-88DE-1897ABA43E3F}" type="slidenum">
              <a:rPr lang="en-US" smtClean="0"/>
              <a:t>‹#›</a:t>
            </a:fld>
            <a:endParaRPr lang="en-US"/>
          </a:p>
        </p:txBody>
      </p:sp>
    </p:spTree>
    <p:extLst>
      <p:ext uri="{BB962C8B-B14F-4D97-AF65-F5344CB8AC3E}">
        <p14:creationId xmlns:p14="http://schemas.microsoft.com/office/powerpoint/2010/main" val="87605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5102C-D31F-405B-88DE-1897ABA43E3F}" type="slidenum">
              <a:rPr lang="en-US" smtClean="0"/>
              <a:t>1</a:t>
            </a:fld>
            <a:endParaRPr lang="en-US"/>
          </a:p>
        </p:txBody>
      </p:sp>
    </p:spTree>
    <p:extLst>
      <p:ext uri="{BB962C8B-B14F-4D97-AF65-F5344CB8AC3E}">
        <p14:creationId xmlns:p14="http://schemas.microsoft.com/office/powerpoint/2010/main" val="2122007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SLO is yours. It is written by you and for you….It targets a specific class or</a:t>
            </a:r>
            <a:r>
              <a:rPr lang="en-US" baseline="0" dirty="0" smtClean="0"/>
              <a:t> sub group of students in your class…in the course in which you provide instruction….in the course where you address specific standards.</a:t>
            </a:r>
            <a:endParaRPr lang="en-US" dirty="0"/>
          </a:p>
        </p:txBody>
      </p:sp>
      <p:sp>
        <p:nvSpPr>
          <p:cNvPr id="4" name="Slide Number Placeholder 3"/>
          <p:cNvSpPr>
            <a:spLocks noGrp="1"/>
          </p:cNvSpPr>
          <p:nvPr>
            <p:ph type="sldNum" sz="quarter" idx="10"/>
          </p:nvPr>
        </p:nvSpPr>
        <p:spPr/>
        <p:txBody>
          <a:bodyPr/>
          <a:lstStyle/>
          <a:p>
            <a:fld id="{6DE5102C-D31F-405B-88DE-1897ABA43E3F}" type="slidenum">
              <a:rPr lang="en-US" smtClean="0"/>
              <a:t>21</a:t>
            </a:fld>
            <a:endParaRPr lang="en-US"/>
          </a:p>
        </p:txBody>
      </p:sp>
    </p:spTree>
    <p:extLst>
      <p:ext uri="{BB962C8B-B14F-4D97-AF65-F5344CB8AC3E}">
        <p14:creationId xmlns:p14="http://schemas.microsoft.com/office/powerpoint/2010/main" val="416158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elementary teacher will choose one subject that he/she teaches.</a:t>
            </a:r>
            <a:r>
              <a:rPr lang="en-US" baseline="0" dirty="0" smtClean="0"/>
              <a:t> Secondary teachers will choose one class of one subject that they teach. Only ONE SLO is required from each teacher; however you may choose multiple.</a:t>
            </a:r>
            <a:endParaRPr lang="en-US" dirty="0"/>
          </a:p>
        </p:txBody>
      </p:sp>
      <p:sp>
        <p:nvSpPr>
          <p:cNvPr id="4" name="Slide Number Placeholder 3"/>
          <p:cNvSpPr>
            <a:spLocks noGrp="1"/>
          </p:cNvSpPr>
          <p:nvPr>
            <p:ph type="sldNum" sz="quarter" idx="10"/>
          </p:nvPr>
        </p:nvSpPr>
        <p:spPr/>
        <p:txBody>
          <a:bodyPr/>
          <a:lstStyle/>
          <a:p>
            <a:fld id="{6DE5102C-D31F-405B-88DE-1897ABA43E3F}" type="slidenum">
              <a:rPr lang="en-US" smtClean="0"/>
              <a:t>22</a:t>
            </a:fld>
            <a:endParaRPr lang="en-US"/>
          </a:p>
        </p:txBody>
      </p:sp>
    </p:spTree>
    <p:extLst>
      <p:ext uri="{BB962C8B-B14F-4D97-AF65-F5344CB8AC3E}">
        <p14:creationId xmlns:p14="http://schemas.microsoft.com/office/powerpoint/2010/main" val="1664266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criteria is each section of the template. Follow the template as I explain the criteria.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Classroom Context:</a:t>
            </a:r>
            <a:r>
              <a:rPr lang="en-US" baseline="0" dirty="0" smtClean="0"/>
              <a:t> describes your class. It could be a single class or multiple.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SLO Goal is standards based.  It’s the big idea on which the SLO is based.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Performance indicators: relates to the expected level of achievement.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Performance measures: the assessment and scoring tools...rubrics, data tracking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Teacher Expectations: teacher expectations of student achievement.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6DE5102C-D31F-405B-88DE-1897ABA43E3F}" type="slidenum">
              <a:rPr lang="en-US" smtClean="0"/>
              <a:t>25</a:t>
            </a:fld>
            <a:endParaRPr lang="en-US"/>
          </a:p>
        </p:txBody>
      </p:sp>
    </p:spTree>
    <p:extLst>
      <p:ext uri="{BB962C8B-B14F-4D97-AF65-F5344CB8AC3E}">
        <p14:creationId xmlns:p14="http://schemas.microsoft.com/office/powerpoint/2010/main" val="1488148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5102C-D31F-405B-88DE-1897ABA43E3F}" type="slidenum">
              <a:rPr lang="en-US" smtClean="0"/>
              <a:t>26</a:t>
            </a:fld>
            <a:endParaRPr lang="en-US"/>
          </a:p>
        </p:txBody>
      </p:sp>
    </p:spTree>
    <p:extLst>
      <p:ext uri="{BB962C8B-B14F-4D97-AF65-F5344CB8AC3E}">
        <p14:creationId xmlns:p14="http://schemas.microsoft.com/office/powerpoint/2010/main" val="1138554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to</a:t>
            </a:r>
            <a:r>
              <a:rPr lang="en-US" dirty="0" smtClean="0"/>
              <a:t> template and examples,</a:t>
            </a:r>
            <a:r>
              <a:rPr lang="en-US" baseline="0" dirty="0" smtClean="0"/>
              <a:t> and Help Desk document.</a:t>
            </a:r>
            <a:endParaRPr lang="en-US" dirty="0"/>
          </a:p>
        </p:txBody>
      </p:sp>
      <p:sp>
        <p:nvSpPr>
          <p:cNvPr id="4" name="Slide Number Placeholder 3"/>
          <p:cNvSpPr>
            <a:spLocks noGrp="1"/>
          </p:cNvSpPr>
          <p:nvPr>
            <p:ph type="sldNum" sz="quarter" idx="10"/>
          </p:nvPr>
        </p:nvSpPr>
        <p:spPr/>
        <p:txBody>
          <a:bodyPr/>
          <a:lstStyle/>
          <a:p>
            <a:fld id="{6DE5102C-D31F-405B-88DE-1897ABA43E3F}" type="slidenum">
              <a:rPr lang="en-US" smtClean="0"/>
              <a:t>27</a:t>
            </a:fld>
            <a:endParaRPr lang="en-US"/>
          </a:p>
        </p:txBody>
      </p:sp>
    </p:spTree>
    <p:extLst>
      <p:ext uri="{BB962C8B-B14F-4D97-AF65-F5344CB8AC3E}">
        <p14:creationId xmlns:p14="http://schemas.microsoft.com/office/powerpoint/2010/main" val="3336694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Refer to Goal Sheet, Targeted Content Standards, </a:t>
            </a:r>
            <a:r>
              <a:rPr lang="en-US" dirty="0" smtClean="0"/>
              <a:t>Discuss</a:t>
            </a:r>
            <a:r>
              <a:rPr lang="en-US" baseline="0" dirty="0" smtClean="0"/>
              <a:t> PMEA form – yellow.</a:t>
            </a:r>
            <a:endParaRPr lang="en-US" dirty="0"/>
          </a:p>
        </p:txBody>
      </p:sp>
      <p:sp>
        <p:nvSpPr>
          <p:cNvPr id="4" name="Slide Number Placeholder 3"/>
          <p:cNvSpPr>
            <a:spLocks noGrp="1"/>
          </p:cNvSpPr>
          <p:nvPr>
            <p:ph type="sldNum" sz="quarter" idx="10"/>
          </p:nvPr>
        </p:nvSpPr>
        <p:spPr/>
        <p:txBody>
          <a:bodyPr/>
          <a:lstStyle/>
          <a:p>
            <a:fld id="{6DE5102C-D31F-405B-88DE-1897ABA43E3F}" type="slidenum">
              <a:rPr lang="en-US" smtClean="0"/>
              <a:t>30</a:t>
            </a:fld>
            <a:endParaRPr lang="en-US"/>
          </a:p>
        </p:txBody>
      </p:sp>
    </p:spTree>
    <p:extLst>
      <p:ext uri="{BB962C8B-B14F-4D97-AF65-F5344CB8AC3E}">
        <p14:creationId xmlns:p14="http://schemas.microsoft.com/office/powerpoint/2010/main" val="359991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Rationale can be adapted</a:t>
            </a:r>
            <a:r>
              <a:rPr lang="en-US" baseline="0" dirty="0" smtClean="0"/>
              <a:t> essential question</a:t>
            </a:r>
            <a:endParaRPr lang="en-US" dirty="0"/>
          </a:p>
        </p:txBody>
      </p:sp>
      <p:sp>
        <p:nvSpPr>
          <p:cNvPr id="4" name="Slide Number Placeholder 3"/>
          <p:cNvSpPr>
            <a:spLocks noGrp="1"/>
          </p:cNvSpPr>
          <p:nvPr>
            <p:ph type="sldNum" sz="quarter" idx="10"/>
          </p:nvPr>
        </p:nvSpPr>
        <p:spPr/>
        <p:txBody>
          <a:bodyPr/>
          <a:lstStyle/>
          <a:p>
            <a:fld id="{6DE5102C-D31F-405B-88DE-1897ABA43E3F}" type="slidenum">
              <a:rPr lang="en-US" smtClean="0"/>
              <a:t>34</a:t>
            </a:fld>
            <a:endParaRPr lang="en-US"/>
          </a:p>
        </p:txBody>
      </p:sp>
    </p:spTree>
    <p:extLst>
      <p:ext uri="{BB962C8B-B14F-4D97-AF65-F5344CB8AC3E}">
        <p14:creationId xmlns:p14="http://schemas.microsoft.com/office/powerpoint/2010/main" val="2831795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Discuss Final Scoring Example.</a:t>
            </a:r>
          </a:p>
        </p:txBody>
      </p:sp>
      <p:sp>
        <p:nvSpPr>
          <p:cNvPr id="4" name="Slide Number Placeholder 3"/>
          <p:cNvSpPr>
            <a:spLocks noGrp="1"/>
          </p:cNvSpPr>
          <p:nvPr>
            <p:ph type="sldNum" sz="quarter" idx="10"/>
          </p:nvPr>
        </p:nvSpPr>
        <p:spPr/>
        <p:txBody>
          <a:bodyPr/>
          <a:lstStyle/>
          <a:p>
            <a:fld id="{6DE5102C-D31F-405B-88DE-1897ABA43E3F}" type="slidenum">
              <a:rPr lang="en-US" smtClean="0"/>
              <a:t>41</a:t>
            </a:fld>
            <a:endParaRPr lang="en-US"/>
          </a:p>
        </p:txBody>
      </p:sp>
    </p:spTree>
    <p:extLst>
      <p:ext uri="{BB962C8B-B14F-4D97-AF65-F5344CB8AC3E}">
        <p14:creationId xmlns:p14="http://schemas.microsoft.com/office/powerpoint/2010/main" val="2517671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5102C-D31F-405B-88DE-1897ABA43E3F}" type="slidenum">
              <a:rPr lang="en-US" smtClean="0"/>
              <a:t>43</a:t>
            </a:fld>
            <a:endParaRPr lang="en-US"/>
          </a:p>
        </p:txBody>
      </p:sp>
    </p:spTree>
    <p:extLst>
      <p:ext uri="{BB962C8B-B14F-4D97-AF65-F5344CB8AC3E}">
        <p14:creationId xmlns:p14="http://schemas.microsoft.com/office/powerpoint/2010/main" val="3211808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to Ron</a:t>
            </a:r>
            <a:r>
              <a:rPr lang="en-US" baseline="0" dirty="0" smtClean="0"/>
              <a:t> </a:t>
            </a:r>
            <a:r>
              <a:rPr lang="en-US" baseline="0" dirty="0" err="1" smtClean="0"/>
              <a:t>Wasser</a:t>
            </a:r>
            <a:r>
              <a:rPr lang="en-US" baseline="0" dirty="0" smtClean="0"/>
              <a:t> &amp; Brett </a:t>
            </a:r>
            <a:r>
              <a:rPr lang="en-US" baseline="0" dirty="0" err="1" smtClean="0"/>
              <a:t>Hosterman</a:t>
            </a:r>
            <a:r>
              <a:rPr lang="en-US" baseline="0" dirty="0" smtClean="0"/>
              <a:t>, Bernadette </a:t>
            </a:r>
            <a:r>
              <a:rPr lang="en-US" baseline="0" dirty="0" err="1" smtClean="0"/>
              <a:t>Boerkel</a:t>
            </a:r>
            <a:r>
              <a:rPr lang="en-US" baseline="0" dirty="0" smtClean="0"/>
              <a:t>, </a:t>
            </a:r>
            <a:r>
              <a:rPr lang="en-US" baseline="0" smtClean="0"/>
              <a:t>Susan Blythe!</a:t>
            </a:r>
            <a:endParaRPr lang="en-US" dirty="0" smtClean="0"/>
          </a:p>
          <a:p>
            <a:endParaRPr lang="en-US" dirty="0"/>
          </a:p>
        </p:txBody>
      </p:sp>
      <p:sp>
        <p:nvSpPr>
          <p:cNvPr id="4" name="Slide Number Placeholder 3"/>
          <p:cNvSpPr>
            <a:spLocks noGrp="1"/>
          </p:cNvSpPr>
          <p:nvPr>
            <p:ph type="sldNum" sz="quarter" idx="10"/>
          </p:nvPr>
        </p:nvSpPr>
        <p:spPr/>
        <p:txBody>
          <a:bodyPr/>
          <a:lstStyle/>
          <a:p>
            <a:fld id="{6DE5102C-D31F-405B-88DE-1897ABA43E3F}" type="slidenum">
              <a:rPr lang="en-US" smtClean="0"/>
              <a:t>60</a:t>
            </a:fld>
            <a:endParaRPr lang="en-US"/>
          </a:p>
        </p:txBody>
      </p:sp>
    </p:spTree>
    <p:extLst>
      <p:ext uri="{BB962C8B-B14F-4D97-AF65-F5344CB8AC3E}">
        <p14:creationId xmlns:p14="http://schemas.microsoft.com/office/powerpoint/2010/main" val="345069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have heard about SLO’s?  How many have worked on or completed an</a:t>
            </a:r>
            <a:r>
              <a:rPr lang="en-US" baseline="0" dirty="0" smtClean="0"/>
              <a:t> SLO?</a:t>
            </a:r>
            <a:endParaRPr lang="en-US" dirty="0"/>
          </a:p>
        </p:txBody>
      </p:sp>
      <p:sp>
        <p:nvSpPr>
          <p:cNvPr id="4" name="Slide Number Placeholder 3"/>
          <p:cNvSpPr>
            <a:spLocks noGrp="1"/>
          </p:cNvSpPr>
          <p:nvPr>
            <p:ph type="sldNum" sz="quarter" idx="10"/>
          </p:nvPr>
        </p:nvSpPr>
        <p:spPr/>
        <p:txBody>
          <a:bodyPr/>
          <a:lstStyle/>
          <a:p>
            <a:fld id="{6DE5102C-D31F-405B-88DE-1897ABA43E3F}" type="slidenum">
              <a:rPr lang="en-US" smtClean="0"/>
              <a:t>2</a:t>
            </a:fld>
            <a:endParaRPr lang="en-US"/>
          </a:p>
        </p:txBody>
      </p:sp>
    </p:spTree>
    <p:extLst>
      <p:ext uri="{BB962C8B-B14F-4D97-AF65-F5344CB8AC3E}">
        <p14:creationId xmlns:p14="http://schemas.microsoft.com/office/powerpoint/2010/main" val="133990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talk about the teacher </a:t>
            </a:r>
            <a:r>
              <a:rPr lang="en-US" dirty="0" err="1" smtClean="0"/>
              <a:t>eval</a:t>
            </a:r>
            <a:r>
              <a:rPr lang="en-US" dirty="0" smtClean="0"/>
              <a:t>. system, be aware of this.</a:t>
            </a:r>
            <a:endParaRPr lang="en-US" dirty="0"/>
          </a:p>
        </p:txBody>
      </p:sp>
      <p:sp>
        <p:nvSpPr>
          <p:cNvPr id="4" name="Slide Number Placeholder 3"/>
          <p:cNvSpPr>
            <a:spLocks noGrp="1"/>
          </p:cNvSpPr>
          <p:nvPr>
            <p:ph type="sldNum" sz="quarter" idx="10"/>
          </p:nvPr>
        </p:nvSpPr>
        <p:spPr/>
        <p:txBody>
          <a:bodyPr/>
          <a:lstStyle/>
          <a:p>
            <a:fld id="{6DE5102C-D31F-405B-88DE-1897ABA43E3F}" type="slidenum">
              <a:rPr lang="en-US" smtClean="0"/>
              <a:t>4</a:t>
            </a:fld>
            <a:endParaRPr lang="en-US"/>
          </a:p>
        </p:txBody>
      </p:sp>
    </p:spTree>
    <p:extLst>
      <p:ext uri="{BB962C8B-B14F-4D97-AF65-F5344CB8AC3E}">
        <p14:creationId xmlns:p14="http://schemas.microsoft.com/office/powerpoint/2010/main" val="37737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piece</a:t>
            </a:r>
            <a:r>
              <a:rPr lang="en-US" baseline="0" dirty="0" smtClean="0"/>
              <a:t> of the puzzle</a:t>
            </a:r>
            <a:r>
              <a:rPr lang="en-US" dirty="0" smtClean="0"/>
              <a:t> is the SLO in the Teacher Effectiveness System? </a:t>
            </a:r>
          </a:p>
          <a:p>
            <a:r>
              <a:rPr lang="en-US" dirty="0" smtClean="0"/>
              <a:t>Th</a:t>
            </a:r>
            <a:r>
              <a:rPr lang="en-US" baseline="0" dirty="0" smtClean="0"/>
              <a:t>e SLO is the Elective Data in the Teacher Effectiveness System. Your position determines the percentage the Elective Data plays in your final evaluation. </a:t>
            </a:r>
          </a:p>
          <a:p>
            <a:r>
              <a:rPr lang="en-US" baseline="0" dirty="0" smtClean="0"/>
              <a:t>This year the Elective Data is optional for a teacher’s evaluation ; next year it is effective. </a:t>
            </a:r>
            <a:endParaRPr lang="en-US" dirty="0" smtClean="0"/>
          </a:p>
          <a:p>
            <a:endParaRPr lang="en-US" dirty="0"/>
          </a:p>
        </p:txBody>
      </p:sp>
      <p:sp>
        <p:nvSpPr>
          <p:cNvPr id="4" name="Slide Number Placeholder 3"/>
          <p:cNvSpPr>
            <a:spLocks noGrp="1"/>
          </p:cNvSpPr>
          <p:nvPr>
            <p:ph type="sldNum" sz="quarter" idx="10"/>
          </p:nvPr>
        </p:nvSpPr>
        <p:spPr/>
        <p:txBody>
          <a:bodyPr/>
          <a:lstStyle/>
          <a:p>
            <a:fld id="{6DE5102C-D31F-405B-88DE-1897ABA43E3F}" type="slidenum">
              <a:rPr lang="en-US" smtClean="0"/>
              <a:t>6</a:t>
            </a:fld>
            <a:endParaRPr lang="en-US"/>
          </a:p>
        </p:txBody>
      </p:sp>
    </p:spTree>
    <p:extLst>
      <p:ext uri="{BB962C8B-B14F-4D97-AF65-F5344CB8AC3E}">
        <p14:creationId xmlns:p14="http://schemas.microsoft.com/office/powerpoint/2010/main" val="347713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Rating Form</a:t>
            </a:r>
            <a:r>
              <a:rPr lang="en-US" baseline="0" dirty="0" smtClean="0"/>
              <a:t> PDE 82-1</a:t>
            </a:r>
            <a:endParaRPr lang="en-US" dirty="0"/>
          </a:p>
        </p:txBody>
      </p:sp>
      <p:sp>
        <p:nvSpPr>
          <p:cNvPr id="4" name="Slide Number Placeholder 3"/>
          <p:cNvSpPr>
            <a:spLocks noGrp="1"/>
          </p:cNvSpPr>
          <p:nvPr>
            <p:ph type="sldNum" sz="quarter" idx="10"/>
          </p:nvPr>
        </p:nvSpPr>
        <p:spPr/>
        <p:txBody>
          <a:bodyPr/>
          <a:lstStyle/>
          <a:p>
            <a:fld id="{6DE5102C-D31F-405B-88DE-1897ABA43E3F}" type="slidenum">
              <a:rPr lang="en-US" smtClean="0"/>
              <a:t>7</a:t>
            </a:fld>
            <a:endParaRPr lang="en-US"/>
          </a:p>
        </p:txBody>
      </p:sp>
    </p:spTree>
    <p:extLst>
      <p:ext uri="{BB962C8B-B14F-4D97-AF65-F5344CB8AC3E}">
        <p14:creationId xmlns:p14="http://schemas.microsoft.com/office/powerpoint/2010/main" val="149632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err="1" smtClean="0"/>
              <a:t>Teachscape</a:t>
            </a:r>
            <a:endParaRPr lang="en-US" dirty="0" smtClean="0"/>
          </a:p>
          <a:p>
            <a:pPr marL="171450" indent="-171450">
              <a:buFont typeface="Arial"/>
              <a:buChar char="•"/>
            </a:pPr>
            <a:r>
              <a:rPr lang="en-US" dirty="0" smtClean="0"/>
              <a:t>Many using PA-ETEP</a:t>
            </a:r>
          </a:p>
          <a:p>
            <a:pPr marL="171450" indent="-171450">
              <a:buFont typeface="Arial"/>
              <a:buChar char="•"/>
            </a:pPr>
            <a:r>
              <a:rPr lang="en-US" dirty="0" err="1" smtClean="0"/>
              <a:t>Marzano</a:t>
            </a:r>
            <a:r>
              <a:rPr lang="en-US" dirty="0" smtClean="0"/>
              <a:t> has their own software solution (Lewisburg)</a:t>
            </a:r>
          </a:p>
          <a:p>
            <a:pPr marL="171450" indent="-171450">
              <a:buFont typeface="Arial"/>
              <a:buChar char="•"/>
            </a:pPr>
            <a:r>
              <a:rPr lang="en-US" dirty="0" smtClean="0"/>
              <a:t>Many, many others – receive</a:t>
            </a:r>
            <a:r>
              <a:rPr lang="en-US" baseline="0" dirty="0" smtClean="0"/>
              <a:t> advertisements daily</a:t>
            </a:r>
          </a:p>
          <a:p>
            <a:pPr marL="171450" indent="-171450">
              <a:buFont typeface="Arial"/>
              <a:buChar char="•"/>
            </a:pPr>
            <a:r>
              <a:rPr lang="en-US" baseline="0" dirty="0" smtClean="0"/>
              <a:t>Paper &amp; pencil - Danville</a:t>
            </a:r>
            <a:endParaRPr lang="en-US" dirty="0" smtClean="0"/>
          </a:p>
        </p:txBody>
      </p:sp>
      <p:sp>
        <p:nvSpPr>
          <p:cNvPr id="4" name="Slide Number Placeholder 3"/>
          <p:cNvSpPr>
            <a:spLocks noGrp="1"/>
          </p:cNvSpPr>
          <p:nvPr>
            <p:ph type="sldNum" sz="quarter" idx="10"/>
          </p:nvPr>
        </p:nvSpPr>
        <p:spPr/>
        <p:txBody>
          <a:bodyPr/>
          <a:lstStyle/>
          <a:p>
            <a:fld id="{6DE5102C-D31F-405B-88DE-1897ABA43E3F}" type="slidenum">
              <a:rPr lang="en-US" smtClean="0"/>
              <a:t>15</a:t>
            </a:fld>
            <a:endParaRPr lang="en-US"/>
          </a:p>
        </p:txBody>
      </p:sp>
    </p:spTree>
    <p:extLst>
      <p:ext uri="{BB962C8B-B14F-4D97-AF65-F5344CB8AC3E}">
        <p14:creationId xmlns:p14="http://schemas.microsoft.com/office/powerpoint/2010/main" val="34539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Creating a SLO is a process…..The process demonstrates the teacher’s impact on student learning.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Read the statement on this slide. Take note of the colored words.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Other states have models where teachers choose an SLO from a menu provided by the state.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PA…it’s a local choice in the development of an SLO.</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DE5102C-D31F-405B-88DE-1897ABA43E3F}" type="slidenum">
              <a:rPr lang="en-US" smtClean="0"/>
              <a:t>18</a:t>
            </a:fld>
            <a:endParaRPr lang="en-US"/>
          </a:p>
        </p:txBody>
      </p:sp>
    </p:spTree>
    <p:extLst>
      <p:ext uri="{BB962C8B-B14F-4D97-AF65-F5344CB8AC3E}">
        <p14:creationId xmlns:p14="http://schemas.microsoft.com/office/powerpoint/2010/main" val="3796441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Student Learning Objective process creates a relationship between student achievement and teacher effectiveness under the umbrella of standards based education. An SLO is about linking student achievement of measurable, standards aligned objectives to effective teacher practice. A strong/healthy SLO will inform effective teacher practice as well as provide measurement of student achievement and teacher effectiveness.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overarching question is: How will I move students from point A to point B?</a:t>
            </a:r>
            <a:endParaRPr lang="en-US" dirty="0" smtClean="0"/>
          </a:p>
        </p:txBody>
      </p:sp>
      <p:sp>
        <p:nvSpPr>
          <p:cNvPr id="4" name="Slide Number Placeholder 3"/>
          <p:cNvSpPr>
            <a:spLocks noGrp="1"/>
          </p:cNvSpPr>
          <p:nvPr>
            <p:ph type="sldNum" sz="quarter" idx="10"/>
          </p:nvPr>
        </p:nvSpPr>
        <p:spPr/>
        <p:txBody>
          <a:bodyPr/>
          <a:lstStyle/>
          <a:p>
            <a:fld id="{6DE5102C-D31F-405B-88DE-1897ABA43E3F}" type="slidenum">
              <a:rPr lang="en-US" smtClean="0"/>
              <a:t>19</a:t>
            </a:fld>
            <a:endParaRPr lang="en-US"/>
          </a:p>
        </p:txBody>
      </p:sp>
    </p:spTree>
    <p:extLst>
      <p:ext uri="{BB962C8B-B14F-4D97-AF65-F5344CB8AC3E}">
        <p14:creationId xmlns:p14="http://schemas.microsoft.com/office/powerpoint/2010/main" val="392858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SLO Template</a:t>
            </a:r>
            <a:r>
              <a:rPr lang="en-US" baseline="0" dirty="0" smtClean="0"/>
              <a:t> and Process are designed to help teachers positively demonstrate the ways in which they are effective through valuable learning objectives that are content specific. Initial attempts to create SLOs will be both thought provoking and time consuming but should inform strong instructional practice, this being a primary goal of teacher effectiveness. A quality SLO can inform strong instructional practice without increasing the amount of testing that students and teachers currently experience. </a:t>
            </a:r>
            <a:endParaRPr lang="en-US" dirty="0"/>
          </a:p>
        </p:txBody>
      </p:sp>
      <p:sp>
        <p:nvSpPr>
          <p:cNvPr id="4" name="Slide Number Placeholder 3"/>
          <p:cNvSpPr>
            <a:spLocks noGrp="1"/>
          </p:cNvSpPr>
          <p:nvPr>
            <p:ph type="sldNum" sz="quarter" idx="10"/>
          </p:nvPr>
        </p:nvSpPr>
        <p:spPr/>
        <p:txBody>
          <a:bodyPr/>
          <a:lstStyle/>
          <a:p>
            <a:fld id="{D14DE5A0-1074-40BE-BC12-DA6D865A907D}"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600200"/>
            <a:ext cx="7772400" cy="990600"/>
          </a:xfrm>
        </p:spPr>
        <p:txBody>
          <a:bodyPr/>
          <a:lstStyle>
            <a:lvl1pPr algn="ctr">
              <a:defRPr sz="4400"/>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685800" y="2514600"/>
            <a:ext cx="7772400" cy="685800"/>
          </a:xfrm>
        </p:spPr>
        <p:txBody>
          <a:bodyPr/>
          <a:lstStyle>
            <a:lvl1pPr marL="0" indent="0" algn="ctr">
              <a:buFontTx/>
              <a:buNone/>
              <a:defRPr sz="28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76900" y="838200"/>
            <a:ext cx="16383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838200"/>
            <a:ext cx="47625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752600"/>
            <a:ext cx="3200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752600"/>
            <a:ext cx="3200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4" name="Content Placeholder 2"/>
          <p:cNvSpPr>
            <a:spLocks noGrp="1"/>
          </p:cNvSpPr>
          <p:nvPr>
            <p:ph idx="1"/>
          </p:nvPr>
        </p:nvSpPr>
        <p:spPr>
          <a:xfrm>
            <a:off x="762000" y="1752600"/>
            <a:ext cx="6553200" cy="4343400"/>
          </a:xfrm>
        </p:spPr>
        <p:txBody>
          <a:bodyPr/>
          <a:lstStyle>
            <a:lvl1pPr>
              <a:buFontTx/>
              <a:buNone/>
              <a:defRPr>
                <a:solidFill>
                  <a:schemeClr val="tx1"/>
                </a:solidFill>
                <a:latin typeface="+mn-lt"/>
              </a:defRPr>
            </a:lvl1pPr>
            <a:lvl2pPr>
              <a:buFontTx/>
              <a:buNone/>
              <a:defRPr sz="1600">
                <a:solidFill>
                  <a:schemeClr val="tx1"/>
                </a:solidFill>
                <a:latin typeface="+mn-lt"/>
              </a:defRPr>
            </a:lvl2pPr>
            <a:lvl3pPr>
              <a:buFontTx/>
              <a:buNone/>
              <a:defRPr sz="1600">
                <a:solidFill>
                  <a:schemeClr val="tx1"/>
                </a:solidFill>
                <a:latin typeface="+mn-lt"/>
              </a:defRPr>
            </a:lvl3pPr>
            <a:lvl4pPr>
              <a:buFontTx/>
              <a:buNone/>
              <a:defRPr sz="1600">
                <a:solidFill>
                  <a:schemeClr val="tx1"/>
                </a:solidFill>
                <a:latin typeface="+mn-lt"/>
              </a:defRPr>
            </a:lvl4pPr>
            <a:lvl5pPr>
              <a:buFontTx/>
              <a:buNone/>
              <a:defRPr sz="160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2000" y="838200"/>
            <a:ext cx="6553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762000" y="1752600"/>
            <a:ext cx="6553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200">
          <a:solidFill>
            <a:schemeClr val="accent1">
              <a:lumMod val="60000"/>
              <a:lumOff val="40000"/>
            </a:schemeClr>
          </a:solidFill>
          <a:latin typeface="+mj-lt"/>
          <a:ea typeface="+mj-ea"/>
          <a:cs typeface="+mj-cs"/>
        </a:defRPr>
      </a:lvl1pPr>
      <a:lvl2pPr algn="l" rtl="0" eaLnBrk="1" fontAlgn="base" hangingPunct="1">
        <a:spcBef>
          <a:spcPct val="0"/>
        </a:spcBef>
        <a:spcAft>
          <a:spcPct val="0"/>
        </a:spcAft>
        <a:defRPr sz="3200">
          <a:solidFill>
            <a:srgbClr val="D5E1E7"/>
          </a:solidFill>
          <a:latin typeface="Arial Black" pitchFamily="34" charset="0"/>
        </a:defRPr>
      </a:lvl2pPr>
      <a:lvl3pPr algn="l" rtl="0" eaLnBrk="1" fontAlgn="base" hangingPunct="1">
        <a:spcBef>
          <a:spcPct val="0"/>
        </a:spcBef>
        <a:spcAft>
          <a:spcPct val="0"/>
        </a:spcAft>
        <a:defRPr sz="3200">
          <a:solidFill>
            <a:srgbClr val="D5E1E7"/>
          </a:solidFill>
          <a:latin typeface="Arial Black" pitchFamily="34" charset="0"/>
        </a:defRPr>
      </a:lvl3pPr>
      <a:lvl4pPr algn="l" rtl="0" eaLnBrk="1" fontAlgn="base" hangingPunct="1">
        <a:spcBef>
          <a:spcPct val="0"/>
        </a:spcBef>
        <a:spcAft>
          <a:spcPct val="0"/>
        </a:spcAft>
        <a:defRPr sz="3200">
          <a:solidFill>
            <a:srgbClr val="D5E1E7"/>
          </a:solidFill>
          <a:latin typeface="Arial Black" pitchFamily="34" charset="0"/>
        </a:defRPr>
      </a:lvl4pPr>
      <a:lvl5pPr algn="l" rtl="0" eaLnBrk="1" fontAlgn="base" hangingPunct="1">
        <a:spcBef>
          <a:spcPct val="0"/>
        </a:spcBef>
        <a:spcAft>
          <a:spcPct val="0"/>
        </a:spcAft>
        <a:defRPr sz="3200">
          <a:solidFill>
            <a:srgbClr val="D5E1E7"/>
          </a:solidFill>
          <a:latin typeface="Arial Black" pitchFamily="34" charset="0"/>
        </a:defRPr>
      </a:lvl5pPr>
      <a:lvl6pPr marL="457200" algn="l" rtl="0" eaLnBrk="1" fontAlgn="base" hangingPunct="1">
        <a:spcBef>
          <a:spcPct val="0"/>
        </a:spcBef>
        <a:spcAft>
          <a:spcPct val="0"/>
        </a:spcAft>
        <a:defRPr sz="3200">
          <a:solidFill>
            <a:srgbClr val="D5E1E7"/>
          </a:solidFill>
          <a:latin typeface="Arial Black" pitchFamily="34" charset="0"/>
        </a:defRPr>
      </a:lvl6pPr>
      <a:lvl7pPr marL="914400" algn="l" rtl="0" eaLnBrk="1" fontAlgn="base" hangingPunct="1">
        <a:spcBef>
          <a:spcPct val="0"/>
        </a:spcBef>
        <a:spcAft>
          <a:spcPct val="0"/>
        </a:spcAft>
        <a:defRPr sz="3200">
          <a:solidFill>
            <a:srgbClr val="D5E1E7"/>
          </a:solidFill>
          <a:latin typeface="Arial Black" pitchFamily="34" charset="0"/>
        </a:defRPr>
      </a:lvl7pPr>
      <a:lvl8pPr marL="1371600" algn="l" rtl="0" eaLnBrk="1" fontAlgn="base" hangingPunct="1">
        <a:spcBef>
          <a:spcPct val="0"/>
        </a:spcBef>
        <a:spcAft>
          <a:spcPct val="0"/>
        </a:spcAft>
        <a:defRPr sz="3200">
          <a:solidFill>
            <a:srgbClr val="D5E1E7"/>
          </a:solidFill>
          <a:latin typeface="Arial Black" pitchFamily="34" charset="0"/>
        </a:defRPr>
      </a:lvl8pPr>
      <a:lvl9pPr marL="1828800" algn="l" rtl="0" eaLnBrk="1" fontAlgn="base" hangingPunct="1">
        <a:spcBef>
          <a:spcPct val="0"/>
        </a:spcBef>
        <a:spcAft>
          <a:spcPct val="0"/>
        </a:spcAft>
        <a:defRPr sz="3200">
          <a:solidFill>
            <a:srgbClr val="D5E1E7"/>
          </a:solidFill>
          <a:latin typeface="Arial Black" pitchFamily="34" charset="0"/>
        </a:defRPr>
      </a:lvl9pPr>
    </p:titleStyle>
    <p:bodyStyle>
      <a:lvl1pPr marL="342900" indent="-342900" algn="l" rtl="0" eaLnBrk="1" fontAlgn="base" hangingPunct="1">
        <a:spcBef>
          <a:spcPct val="20000"/>
        </a:spcBef>
        <a:spcAft>
          <a:spcPct val="0"/>
        </a:spcAft>
        <a:buChar char="•"/>
        <a:defRPr sz="2000">
          <a:solidFill>
            <a:schemeClr val="accent1">
              <a:lumMod val="20000"/>
              <a:lumOff val="8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wmf"/></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C:%5CUsers%5CFUBARFIXER6%5CDesktop%5CTemplate%2010%5CHelp%20Desk%201.docx" TargetMode="External"/><Relationship Id="rId3" Type="http://schemas.openxmlformats.org/officeDocument/2006/relationships/image" Target="../media/image1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pdesas.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C:%5CUsers%5CFUBARFIXER6%5CDesktop%5CTemplate%2010%5CHelp%20Desk%201.docx" TargetMode="External"/><Relationship Id="rId3" Type="http://schemas.openxmlformats.org/officeDocument/2006/relationships/image" Target="../media/image11.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wmf"/></Relationships>
</file>

<file path=ppt/slides/_rels/slide38.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hyperlink" Target="C:%5CUsers%5CFUBARFIXER6%5CDesktop%5CTemplate%2010%5CHelp%20Desk%202.docx" TargetMode="External"/><Relationship Id="rId5" Type="http://schemas.openxmlformats.org/officeDocument/2006/relationships/hyperlink" Target="C:%5CUsers%5CFUBARFIXER6%5CDesktop%5CTemplate%2010%5CHelp%20Desk%203.docx" TargetMode="External"/><Relationship Id="rId6" Type="http://schemas.openxmlformats.org/officeDocument/2006/relationships/hyperlink" Target="C:%5CUsers%5CFUBARFIXER6%5CDesktop%5CTemplate%2010%5CHelp%20Desk%204.docx" TargetMode="External"/><Relationship Id="rId1" Type="http://schemas.openxmlformats.org/officeDocument/2006/relationships/slideLayout" Target="../slideLayouts/slideLayout4.xml"/><Relationship Id="rId2" Type="http://schemas.openxmlformats.org/officeDocument/2006/relationships/hyperlink" Target="C:%5CUsers%5CFUBARFIXER6%5CDesktop%5CTemplate%2010%5CHelp%20Desk%201.docx"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C:%5CUsers%5CFUBARFIXER6%5CDesktop%5CTemplate%2010%5CHelp%20Desk%201.docx" TargetMode="External"/><Relationship Id="rId4" Type="http://schemas.openxmlformats.org/officeDocument/2006/relationships/image" Target="../media/image11.wmf"/><Relationship Id="rId5" Type="http://schemas.openxmlformats.org/officeDocument/2006/relationships/hyperlink" Target="C:%5CUsers%5CFUBARFIXER6%5CDesktop%5CTemplate%2010%5CHelp%20Desk%202.docx" TargetMode="External"/><Relationship Id="rId6" Type="http://schemas.openxmlformats.org/officeDocument/2006/relationships/hyperlink" Target="C:%5CUsers%5CFUBARFIXER6%5CDesktop%5CTemplate%2010%5CHelp%20Desk%203.docx" TargetMode="External"/><Relationship Id="rId7" Type="http://schemas.openxmlformats.org/officeDocument/2006/relationships/hyperlink" Target="C:%5CUsers%5CFUBARFIXER6%5CDesktop%5CTemplate%2010%5CHelp%20Desk%204.docx" TargetMode="External"/><Relationship Id="rId8" Type="http://schemas.openxmlformats.org/officeDocument/2006/relationships/hyperlink" Target="C:%5CUsers%5CFUBARFIXER6%5CDesktop%5CTemplate%2010%5CHelp%20Desk%205.docx" TargetMode="Externa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wmf"/><Relationship Id="rId3" Type="http://schemas.openxmlformats.org/officeDocument/2006/relationships/image" Target="../media/image16.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7.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mitcheltree@csiu.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C:%5CUsers%5CFUBARFIXER6%5CDesktop%5CTemplate%2010%5CHelp%20Desk%201.docx" TargetMode="External"/><Relationship Id="rId3" Type="http://schemas.openxmlformats.org/officeDocument/2006/relationships/image" Target="../media/image11.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homeroom.ria2001.org/login.php" TargetMode="External"/><Relationship Id="rId4" Type="http://schemas.openxmlformats.org/officeDocument/2006/relationships/hyperlink" Target="http://www.danielsongroup.org" TargetMode="External"/><Relationship Id="rId1" Type="http://schemas.openxmlformats.org/officeDocument/2006/relationships/slideLayout" Target="../slideLayouts/slideLayout2.xml"/><Relationship Id="rId2" Type="http://schemas.openxmlformats.org/officeDocument/2006/relationships/hyperlink" Target="http://pdesas.org"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222248" y="381000"/>
            <a:ext cx="7162800" cy="2017776"/>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dirty="0" smtClean="0"/>
              <a:t>Pennsylvania’s</a:t>
            </a:r>
            <a:br>
              <a:rPr lang="en-US" sz="4400" dirty="0" smtClean="0"/>
            </a:br>
            <a:r>
              <a:rPr lang="en-US" sz="4400" dirty="0" smtClean="0"/>
              <a:t>Student Learning Objective Process</a:t>
            </a:r>
            <a:endParaRPr lang="en-US" sz="4400" dirty="0"/>
          </a:p>
        </p:txBody>
      </p:sp>
      <p:sp>
        <p:nvSpPr>
          <p:cNvPr id="6" name="Subtitle 5"/>
          <p:cNvSpPr>
            <a:spLocks noGrp="1"/>
          </p:cNvSpPr>
          <p:nvPr>
            <p:ph type="subTitle" idx="1"/>
          </p:nvPr>
        </p:nvSpPr>
        <p:spPr>
          <a:xfrm>
            <a:off x="838200" y="2590800"/>
            <a:ext cx="7772400" cy="685800"/>
          </a:xfrm>
        </p:spPr>
        <p:txBody>
          <a:bodyPr/>
          <a:lstStyle/>
          <a:p>
            <a:r>
              <a:rPr lang="en-US" sz="3200" b="1" dirty="0" smtClean="0">
                <a:latin typeface="Mistral" pitchFamily="66" charset="0"/>
              </a:rPr>
              <a:t>Overview for Music Educators</a:t>
            </a:r>
            <a:endParaRPr lang="en-US" sz="3200" b="1" dirty="0">
              <a:latin typeface="Mistral" pitchFamily="66" charset="0"/>
            </a:endParaRPr>
          </a:p>
        </p:txBody>
      </p:sp>
      <p:pic>
        <p:nvPicPr>
          <p:cNvPr id="8" name="Picture 7" descr="RIA w Flag Ver Gradient.jpg"/>
          <p:cNvPicPr>
            <a:picLocks noChangeAspect="1"/>
          </p:cNvPicPr>
          <p:nvPr/>
        </p:nvPicPr>
        <p:blipFill>
          <a:blip r:embed="rId3" cstate="print"/>
          <a:stretch>
            <a:fillRect/>
          </a:stretch>
        </p:blipFill>
        <p:spPr>
          <a:xfrm>
            <a:off x="8610600" y="6240463"/>
            <a:ext cx="533400" cy="617537"/>
          </a:xfrm>
          <a:prstGeom prst="rect">
            <a:avLst/>
          </a:prstGeom>
        </p:spPr>
      </p:pic>
    </p:spTree>
    <p:extLst>
      <p:ext uri="{BB962C8B-B14F-4D97-AF65-F5344CB8AC3E}">
        <p14:creationId xmlns:p14="http://schemas.microsoft.com/office/powerpoint/2010/main" val="3815766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92211" y="4545263"/>
            <a:ext cx="184666" cy="369332"/>
          </a:xfrm>
          <a:prstGeom prst="rect">
            <a:avLst/>
          </a:prstGeom>
          <a:noFill/>
        </p:spPr>
        <p:txBody>
          <a:bodyPr wrap="none" rtlCol="0">
            <a:spAutoFit/>
          </a:bodyPr>
          <a:lstStyle/>
          <a:p>
            <a:endParaRPr lang="en-US" dirty="0"/>
          </a:p>
        </p:txBody>
      </p:sp>
      <p:sp>
        <p:nvSpPr>
          <p:cNvPr id="5" name="TextBox 4"/>
          <p:cNvSpPr txBox="1"/>
          <p:nvPr/>
        </p:nvSpPr>
        <p:spPr>
          <a:xfrm>
            <a:off x="3733800" y="228600"/>
            <a:ext cx="5201130" cy="7140415"/>
          </a:xfrm>
          <a:prstGeom prst="rect">
            <a:avLst/>
          </a:prstGeom>
          <a:noFill/>
        </p:spPr>
        <p:txBody>
          <a:bodyPr wrap="square" rtlCol="0">
            <a:spAutoFit/>
          </a:bodyPr>
          <a:lstStyle/>
          <a:p>
            <a:r>
              <a:rPr lang="en-US" sz="2800" b="1" dirty="0">
                <a:solidFill>
                  <a:schemeClr val="accent2"/>
                </a:solidFill>
              </a:rPr>
              <a:t>Domain 1</a:t>
            </a:r>
            <a:r>
              <a:rPr lang="en-US" sz="2800" b="1" dirty="0" smtClean="0">
                <a:solidFill>
                  <a:schemeClr val="accent2"/>
                </a:solidFill>
              </a:rPr>
              <a:t>:</a:t>
            </a:r>
          </a:p>
          <a:p>
            <a:r>
              <a:rPr lang="en-US" sz="2800" b="1" dirty="0" smtClean="0">
                <a:solidFill>
                  <a:schemeClr val="accent2"/>
                </a:solidFill>
              </a:rPr>
              <a:t>Planning </a:t>
            </a:r>
            <a:r>
              <a:rPr lang="en-US" sz="2800" b="1" dirty="0">
                <a:solidFill>
                  <a:schemeClr val="accent2"/>
                </a:solidFill>
              </a:rPr>
              <a:t>and Preparation</a:t>
            </a:r>
          </a:p>
          <a:p>
            <a:endParaRPr lang="en-US" sz="2400" dirty="0" smtClean="0"/>
          </a:p>
          <a:p>
            <a:r>
              <a:rPr lang="en-US" sz="2400" dirty="0" smtClean="0">
                <a:solidFill>
                  <a:schemeClr val="accent1">
                    <a:lumMod val="20000"/>
                    <a:lumOff val="80000"/>
                  </a:schemeClr>
                </a:solidFill>
              </a:rPr>
              <a:t>1a </a:t>
            </a:r>
            <a:r>
              <a:rPr lang="en-US" sz="2400" dirty="0">
                <a:solidFill>
                  <a:schemeClr val="accent1">
                    <a:lumMod val="20000"/>
                    <a:lumOff val="80000"/>
                  </a:schemeClr>
                </a:solidFill>
              </a:rPr>
              <a:t>Demonstrating Knowledge </a:t>
            </a:r>
            <a:r>
              <a:rPr lang="en-US" sz="2400" dirty="0" smtClean="0">
                <a:solidFill>
                  <a:schemeClr val="accent1">
                    <a:lumMod val="20000"/>
                    <a:lumOff val="80000"/>
                  </a:schemeClr>
                </a:solidFill>
              </a:rPr>
              <a:t>of</a:t>
            </a:r>
          </a:p>
          <a:p>
            <a:r>
              <a:rPr lang="en-US" sz="2400" dirty="0">
                <a:solidFill>
                  <a:schemeClr val="accent1">
                    <a:lumMod val="20000"/>
                    <a:lumOff val="80000"/>
                  </a:schemeClr>
                </a:solidFill>
              </a:rPr>
              <a:t> </a:t>
            </a:r>
            <a:r>
              <a:rPr lang="en-US" sz="2400" dirty="0" smtClean="0">
                <a:solidFill>
                  <a:schemeClr val="accent1">
                    <a:lumMod val="20000"/>
                    <a:lumOff val="80000"/>
                  </a:schemeClr>
                </a:solidFill>
              </a:rPr>
              <a:t>    Content </a:t>
            </a:r>
            <a:r>
              <a:rPr lang="en-US" sz="2400" dirty="0">
                <a:solidFill>
                  <a:schemeClr val="accent1">
                    <a:lumMod val="20000"/>
                    <a:lumOff val="80000"/>
                  </a:schemeClr>
                </a:solidFill>
              </a:rPr>
              <a:t>and Pedagogy</a:t>
            </a:r>
          </a:p>
          <a:p>
            <a:pPr>
              <a:tabLst>
                <a:tab pos="2967038" algn="l"/>
              </a:tabLst>
            </a:pPr>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1b </a:t>
            </a:r>
            <a:r>
              <a:rPr lang="en-US" sz="2400" dirty="0">
                <a:solidFill>
                  <a:schemeClr val="accent1">
                    <a:lumMod val="20000"/>
                    <a:lumOff val="80000"/>
                  </a:schemeClr>
                </a:solidFill>
              </a:rPr>
              <a:t>Demonstrating Knowledge </a:t>
            </a:r>
            <a:r>
              <a:rPr lang="en-US" sz="2400" dirty="0" smtClean="0">
                <a:solidFill>
                  <a:schemeClr val="accent1">
                    <a:lumMod val="20000"/>
                    <a:lumOff val="80000"/>
                  </a:schemeClr>
                </a:solidFill>
              </a:rPr>
              <a:t>of</a:t>
            </a:r>
          </a:p>
          <a:p>
            <a:r>
              <a:rPr lang="en-US" sz="2400" dirty="0">
                <a:solidFill>
                  <a:schemeClr val="accent1">
                    <a:lumMod val="20000"/>
                    <a:lumOff val="80000"/>
                  </a:schemeClr>
                </a:solidFill>
              </a:rPr>
              <a:t> </a:t>
            </a:r>
            <a:r>
              <a:rPr lang="en-US" sz="2400" dirty="0" smtClean="0">
                <a:solidFill>
                  <a:schemeClr val="accent1">
                    <a:lumMod val="20000"/>
                    <a:lumOff val="80000"/>
                  </a:schemeClr>
                </a:solidFill>
              </a:rPr>
              <a:t>    Students</a:t>
            </a:r>
            <a:endParaRPr lang="en-US" sz="2400" dirty="0">
              <a:solidFill>
                <a:schemeClr val="accent1">
                  <a:lumMod val="20000"/>
                  <a:lumOff val="80000"/>
                </a:schemeClr>
              </a:solidFill>
            </a:endParaRPr>
          </a:p>
          <a:p>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1c </a:t>
            </a:r>
            <a:r>
              <a:rPr lang="en-US" sz="2400" dirty="0">
                <a:solidFill>
                  <a:schemeClr val="accent1">
                    <a:lumMod val="20000"/>
                    <a:lumOff val="80000"/>
                  </a:schemeClr>
                </a:solidFill>
              </a:rPr>
              <a:t>Setting Instructional Outcomes</a:t>
            </a:r>
          </a:p>
          <a:p>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1d </a:t>
            </a:r>
            <a:r>
              <a:rPr lang="en-US" sz="2400" dirty="0">
                <a:solidFill>
                  <a:schemeClr val="accent1">
                    <a:lumMod val="20000"/>
                    <a:lumOff val="80000"/>
                  </a:schemeClr>
                </a:solidFill>
              </a:rPr>
              <a:t>Demonstrating Knowledge </a:t>
            </a:r>
            <a:r>
              <a:rPr lang="en-US" sz="2400" dirty="0" smtClean="0">
                <a:solidFill>
                  <a:schemeClr val="accent1">
                    <a:lumMod val="20000"/>
                    <a:lumOff val="80000"/>
                  </a:schemeClr>
                </a:solidFill>
              </a:rPr>
              <a:t>of</a:t>
            </a:r>
          </a:p>
          <a:p>
            <a:r>
              <a:rPr lang="en-US" sz="2400" dirty="0">
                <a:solidFill>
                  <a:schemeClr val="accent1">
                    <a:lumMod val="20000"/>
                    <a:lumOff val="80000"/>
                  </a:schemeClr>
                </a:solidFill>
              </a:rPr>
              <a:t> </a:t>
            </a:r>
            <a:r>
              <a:rPr lang="en-US" sz="2400" dirty="0" smtClean="0">
                <a:solidFill>
                  <a:schemeClr val="accent1">
                    <a:lumMod val="20000"/>
                    <a:lumOff val="80000"/>
                  </a:schemeClr>
                </a:solidFill>
              </a:rPr>
              <a:t>    Resources</a:t>
            </a:r>
            <a:endParaRPr lang="en-US" sz="2400" dirty="0">
              <a:solidFill>
                <a:schemeClr val="accent1">
                  <a:lumMod val="20000"/>
                  <a:lumOff val="80000"/>
                </a:schemeClr>
              </a:solidFill>
            </a:endParaRPr>
          </a:p>
          <a:p>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1e </a:t>
            </a:r>
            <a:r>
              <a:rPr lang="en-US" sz="2400" dirty="0">
                <a:solidFill>
                  <a:schemeClr val="accent1">
                    <a:lumMod val="20000"/>
                    <a:lumOff val="80000"/>
                  </a:schemeClr>
                </a:solidFill>
              </a:rPr>
              <a:t>Designing Coherent Instruction</a:t>
            </a:r>
          </a:p>
          <a:p>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1f Designing </a:t>
            </a:r>
            <a:r>
              <a:rPr lang="en-US" sz="2400" dirty="0">
                <a:solidFill>
                  <a:schemeClr val="accent1">
                    <a:lumMod val="20000"/>
                    <a:lumOff val="80000"/>
                  </a:schemeClr>
                </a:solidFill>
              </a:rPr>
              <a:t>Student Assessments</a:t>
            </a:r>
            <a:r>
              <a:rPr lang="en-US" sz="2400" dirty="0"/>
              <a:t>	</a:t>
            </a:r>
            <a:endParaRPr lang="en-US" sz="2400" dirty="0" smtClean="0"/>
          </a:p>
          <a:p>
            <a:r>
              <a:rPr lang="en-US" dirty="0"/>
              <a:t>	</a:t>
            </a:r>
          </a:p>
        </p:txBody>
      </p:sp>
    </p:spTree>
    <p:extLst>
      <p:ext uri="{BB962C8B-B14F-4D97-AF65-F5344CB8AC3E}">
        <p14:creationId xmlns:p14="http://schemas.microsoft.com/office/powerpoint/2010/main" val="6582168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304800"/>
            <a:ext cx="4846053" cy="6032420"/>
          </a:xfrm>
          <a:prstGeom prst="rect">
            <a:avLst/>
          </a:prstGeom>
          <a:noFill/>
        </p:spPr>
        <p:txBody>
          <a:bodyPr wrap="square" rtlCol="0">
            <a:spAutoFit/>
          </a:bodyPr>
          <a:lstStyle/>
          <a:p>
            <a:r>
              <a:rPr lang="en-US" sz="2800" b="1" dirty="0">
                <a:solidFill>
                  <a:srgbClr val="C0504D"/>
                </a:solidFill>
              </a:rPr>
              <a:t>Domain 2: </a:t>
            </a:r>
            <a:endParaRPr lang="en-US" sz="2800" b="1" dirty="0" smtClean="0">
              <a:solidFill>
                <a:srgbClr val="C0504D"/>
              </a:solidFill>
            </a:endParaRPr>
          </a:p>
          <a:p>
            <a:r>
              <a:rPr lang="en-US" sz="2800" b="1" dirty="0" smtClean="0">
                <a:solidFill>
                  <a:srgbClr val="C0504D"/>
                </a:solidFill>
              </a:rPr>
              <a:t>Classroom </a:t>
            </a:r>
            <a:r>
              <a:rPr lang="en-US" sz="2800" b="1" dirty="0">
                <a:solidFill>
                  <a:srgbClr val="C0504D"/>
                </a:solidFill>
              </a:rPr>
              <a:t>Environment</a:t>
            </a:r>
            <a:endParaRPr lang="en-US" sz="2800" dirty="0">
              <a:solidFill>
                <a:srgbClr val="C0504D"/>
              </a:solidFill>
            </a:endParaRPr>
          </a:p>
          <a:p>
            <a:endParaRPr lang="en-US" sz="2400" dirty="0" smtClean="0"/>
          </a:p>
          <a:p>
            <a:r>
              <a:rPr lang="en-US" sz="2400" dirty="0" smtClean="0">
                <a:solidFill>
                  <a:schemeClr val="accent1">
                    <a:lumMod val="20000"/>
                    <a:lumOff val="80000"/>
                  </a:schemeClr>
                </a:solidFill>
              </a:rPr>
              <a:t>2a </a:t>
            </a:r>
            <a:r>
              <a:rPr lang="en-US" sz="2400" dirty="0">
                <a:solidFill>
                  <a:schemeClr val="accent1">
                    <a:lumMod val="20000"/>
                    <a:lumOff val="80000"/>
                  </a:schemeClr>
                </a:solidFill>
              </a:rPr>
              <a:t>Creating an Environment </a:t>
            </a:r>
            <a:r>
              <a:rPr lang="en-US" sz="2400" dirty="0" smtClean="0">
                <a:solidFill>
                  <a:schemeClr val="accent1">
                    <a:lumMod val="20000"/>
                    <a:lumOff val="80000"/>
                  </a:schemeClr>
                </a:solidFill>
              </a:rPr>
              <a:t>of</a:t>
            </a:r>
          </a:p>
          <a:p>
            <a:r>
              <a:rPr lang="en-US" sz="2400" dirty="0">
                <a:solidFill>
                  <a:schemeClr val="accent1">
                    <a:lumMod val="20000"/>
                    <a:lumOff val="80000"/>
                  </a:schemeClr>
                </a:solidFill>
              </a:rPr>
              <a:t> </a:t>
            </a:r>
            <a:r>
              <a:rPr lang="en-US" sz="2400" dirty="0" smtClean="0">
                <a:solidFill>
                  <a:schemeClr val="accent1">
                    <a:lumMod val="20000"/>
                    <a:lumOff val="80000"/>
                  </a:schemeClr>
                </a:solidFill>
              </a:rPr>
              <a:t>    Respect and Rapport</a:t>
            </a:r>
            <a:endParaRPr lang="en-US" sz="2400" dirty="0">
              <a:solidFill>
                <a:schemeClr val="accent1">
                  <a:lumMod val="20000"/>
                  <a:lumOff val="80000"/>
                </a:schemeClr>
              </a:solidFill>
            </a:endParaRPr>
          </a:p>
          <a:p>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2b </a:t>
            </a:r>
            <a:r>
              <a:rPr lang="en-US" sz="2400" dirty="0">
                <a:solidFill>
                  <a:schemeClr val="accent1">
                    <a:lumMod val="20000"/>
                    <a:lumOff val="80000"/>
                  </a:schemeClr>
                </a:solidFill>
              </a:rPr>
              <a:t>Establishing a Culture </a:t>
            </a:r>
            <a:r>
              <a:rPr lang="en-US" sz="2400" dirty="0" smtClean="0">
                <a:solidFill>
                  <a:schemeClr val="accent1">
                    <a:lumMod val="20000"/>
                    <a:lumOff val="80000"/>
                  </a:schemeClr>
                </a:solidFill>
              </a:rPr>
              <a:t>for</a:t>
            </a:r>
          </a:p>
          <a:p>
            <a:r>
              <a:rPr lang="en-US" sz="2400" dirty="0" smtClean="0">
                <a:solidFill>
                  <a:schemeClr val="accent1">
                    <a:lumMod val="20000"/>
                    <a:lumOff val="80000"/>
                  </a:schemeClr>
                </a:solidFill>
              </a:rPr>
              <a:t>     Learning</a:t>
            </a:r>
            <a:endParaRPr lang="en-US" sz="2400" dirty="0">
              <a:solidFill>
                <a:schemeClr val="accent1">
                  <a:lumMod val="20000"/>
                  <a:lumOff val="80000"/>
                </a:schemeClr>
              </a:solidFill>
            </a:endParaRPr>
          </a:p>
          <a:p>
            <a:endParaRPr lang="en-US" sz="2400" dirty="0">
              <a:solidFill>
                <a:schemeClr val="accent1">
                  <a:lumMod val="20000"/>
                  <a:lumOff val="80000"/>
                </a:schemeClr>
              </a:solidFill>
            </a:endParaRPr>
          </a:p>
          <a:p>
            <a:r>
              <a:rPr lang="en-US" sz="2400" dirty="0" smtClean="0">
                <a:solidFill>
                  <a:schemeClr val="accent1">
                    <a:lumMod val="20000"/>
                    <a:lumOff val="80000"/>
                  </a:schemeClr>
                </a:solidFill>
              </a:rPr>
              <a:t>2c </a:t>
            </a:r>
            <a:r>
              <a:rPr lang="en-US" sz="2400" dirty="0">
                <a:solidFill>
                  <a:schemeClr val="accent1">
                    <a:lumMod val="20000"/>
                    <a:lumOff val="80000"/>
                  </a:schemeClr>
                </a:solidFill>
              </a:rPr>
              <a:t>Managing </a:t>
            </a:r>
            <a:r>
              <a:rPr lang="en-US" sz="2400" dirty="0" smtClean="0">
                <a:solidFill>
                  <a:schemeClr val="accent1">
                    <a:lumMod val="20000"/>
                    <a:lumOff val="80000"/>
                  </a:schemeClr>
                </a:solidFill>
              </a:rPr>
              <a:t>Classroom</a:t>
            </a:r>
          </a:p>
          <a:p>
            <a:r>
              <a:rPr lang="en-US" sz="2400" dirty="0">
                <a:solidFill>
                  <a:schemeClr val="accent1">
                    <a:lumMod val="20000"/>
                    <a:lumOff val="80000"/>
                  </a:schemeClr>
                </a:solidFill>
              </a:rPr>
              <a:t> </a:t>
            </a:r>
            <a:r>
              <a:rPr lang="en-US" sz="2400" dirty="0" smtClean="0">
                <a:solidFill>
                  <a:schemeClr val="accent1">
                    <a:lumMod val="20000"/>
                    <a:lumOff val="80000"/>
                  </a:schemeClr>
                </a:solidFill>
              </a:rPr>
              <a:t>    Procedures</a:t>
            </a:r>
            <a:endParaRPr lang="en-US" sz="2400" dirty="0">
              <a:solidFill>
                <a:schemeClr val="accent1">
                  <a:lumMod val="20000"/>
                  <a:lumOff val="80000"/>
                </a:schemeClr>
              </a:solidFill>
            </a:endParaRPr>
          </a:p>
          <a:p>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2d </a:t>
            </a:r>
            <a:r>
              <a:rPr lang="en-US" sz="2400" dirty="0">
                <a:solidFill>
                  <a:schemeClr val="accent1">
                    <a:lumMod val="20000"/>
                    <a:lumOff val="80000"/>
                  </a:schemeClr>
                </a:solidFill>
              </a:rPr>
              <a:t>Managing Student Behavior</a:t>
            </a:r>
          </a:p>
          <a:p>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2e </a:t>
            </a:r>
            <a:r>
              <a:rPr lang="en-US" sz="2400" dirty="0">
                <a:solidFill>
                  <a:schemeClr val="accent1">
                    <a:lumMod val="20000"/>
                    <a:lumOff val="80000"/>
                  </a:schemeClr>
                </a:solidFill>
              </a:rPr>
              <a:t>Organizing Physical Space	</a:t>
            </a:r>
          </a:p>
          <a:p>
            <a:r>
              <a:rPr lang="en-US" dirty="0"/>
              <a:t>	</a:t>
            </a:r>
            <a:endParaRPr lang="en-US" dirty="0" smtClean="0"/>
          </a:p>
        </p:txBody>
      </p:sp>
    </p:spTree>
    <p:extLst>
      <p:ext uri="{BB962C8B-B14F-4D97-AF65-F5344CB8AC3E}">
        <p14:creationId xmlns:p14="http://schemas.microsoft.com/office/powerpoint/2010/main" val="6373134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304800"/>
            <a:ext cx="4991571" cy="5232201"/>
          </a:xfrm>
          <a:prstGeom prst="rect">
            <a:avLst/>
          </a:prstGeom>
          <a:noFill/>
        </p:spPr>
        <p:txBody>
          <a:bodyPr wrap="none" rtlCol="0">
            <a:spAutoFit/>
          </a:bodyPr>
          <a:lstStyle/>
          <a:p>
            <a:r>
              <a:rPr lang="en-US" sz="2800" b="1" dirty="0">
                <a:solidFill>
                  <a:srgbClr val="C0504D"/>
                </a:solidFill>
              </a:rPr>
              <a:t>Domain 3</a:t>
            </a:r>
            <a:r>
              <a:rPr lang="en-US" sz="2800" b="1" dirty="0" smtClean="0">
                <a:solidFill>
                  <a:srgbClr val="C0504D"/>
                </a:solidFill>
              </a:rPr>
              <a:t>:  Instruction</a:t>
            </a:r>
            <a:endParaRPr lang="en-US" sz="2800" dirty="0">
              <a:solidFill>
                <a:srgbClr val="C0504D"/>
              </a:solidFill>
            </a:endParaRPr>
          </a:p>
          <a:p>
            <a:endParaRPr lang="en-US" sz="2400" dirty="0"/>
          </a:p>
          <a:p>
            <a:r>
              <a:rPr lang="en-US" sz="2400" dirty="0" smtClean="0">
                <a:solidFill>
                  <a:schemeClr val="accent1">
                    <a:lumMod val="20000"/>
                    <a:lumOff val="80000"/>
                  </a:schemeClr>
                </a:solidFill>
              </a:rPr>
              <a:t>3a </a:t>
            </a:r>
            <a:r>
              <a:rPr lang="en-US" sz="2400" dirty="0">
                <a:solidFill>
                  <a:schemeClr val="accent1">
                    <a:lumMod val="20000"/>
                    <a:lumOff val="80000"/>
                  </a:schemeClr>
                </a:solidFill>
              </a:rPr>
              <a:t>Communicating With </a:t>
            </a:r>
            <a:r>
              <a:rPr lang="en-US" sz="2400" dirty="0" smtClean="0">
                <a:solidFill>
                  <a:schemeClr val="accent1">
                    <a:lumMod val="20000"/>
                    <a:lumOff val="80000"/>
                  </a:schemeClr>
                </a:solidFill>
              </a:rPr>
              <a:t>Students</a:t>
            </a:r>
          </a:p>
          <a:p>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3b </a:t>
            </a:r>
            <a:r>
              <a:rPr lang="en-US" sz="2400" dirty="0">
                <a:solidFill>
                  <a:schemeClr val="accent1">
                    <a:lumMod val="20000"/>
                    <a:lumOff val="80000"/>
                  </a:schemeClr>
                </a:solidFill>
              </a:rPr>
              <a:t>Using Questioning and </a:t>
            </a:r>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     Discussion </a:t>
            </a:r>
            <a:r>
              <a:rPr lang="en-US" sz="2400" dirty="0">
                <a:solidFill>
                  <a:schemeClr val="accent1">
                    <a:lumMod val="20000"/>
                    <a:lumOff val="80000"/>
                  </a:schemeClr>
                </a:solidFill>
              </a:rPr>
              <a:t>Techniques</a:t>
            </a:r>
          </a:p>
          <a:p>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3c </a:t>
            </a:r>
            <a:r>
              <a:rPr lang="en-US" sz="2400" dirty="0">
                <a:solidFill>
                  <a:schemeClr val="accent1">
                    <a:lumMod val="20000"/>
                    <a:lumOff val="80000"/>
                  </a:schemeClr>
                </a:solidFill>
              </a:rPr>
              <a:t>Engaging Students in Learning</a:t>
            </a:r>
          </a:p>
          <a:p>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3d </a:t>
            </a:r>
            <a:r>
              <a:rPr lang="en-US" sz="2400" dirty="0">
                <a:solidFill>
                  <a:schemeClr val="accent1">
                    <a:lumMod val="20000"/>
                    <a:lumOff val="80000"/>
                  </a:schemeClr>
                </a:solidFill>
              </a:rPr>
              <a:t>Using Assessment in Instruction</a:t>
            </a:r>
          </a:p>
          <a:p>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3e </a:t>
            </a:r>
            <a:r>
              <a:rPr lang="en-US" sz="2400" dirty="0">
                <a:solidFill>
                  <a:schemeClr val="accent1">
                    <a:lumMod val="20000"/>
                    <a:lumOff val="80000"/>
                  </a:schemeClr>
                </a:solidFill>
              </a:rPr>
              <a:t>Demonstrating Flexibility and </a:t>
            </a:r>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     Responsiveness</a:t>
            </a:r>
            <a:endParaRPr lang="en-US" sz="2400" dirty="0">
              <a:solidFill>
                <a:schemeClr val="accent1">
                  <a:lumMod val="20000"/>
                  <a:lumOff val="80000"/>
                </a:schemeClr>
              </a:solidFill>
            </a:endParaRPr>
          </a:p>
          <a:p>
            <a:endParaRPr lang="en-US" dirty="0"/>
          </a:p>
        </p:txBody>
      </p:sp>
    </p:spTree>
    <p:extLst>
      <p:ext uri="{BB962C8B-B14F-4D97-AF65-F5344CB8AC3E}">
        <p14:creationId xmlns:p14="http://schemas.microsoft.com/office/powerpoint/2010/main" val="24053055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228600"/>
            <a:ext cx="4755128" cy="6124753"/>
          </a:xfrm>
          <a:prstGeom prst="rect">
            <a:avLst/>
          </a:prstGeom>
          <a:noFill/>
        </p:spPr>
        <p:txBody>
          <a:bodyPr wrap="none" rtlCol="0">
            <a:spAutoFit/>
          </a:bodyPr>
          <a:lstStyle/>
          <a:p>
            <a:r>
              <a:rPr lang="en-US" sz="2800" b="1" dirty="0" smtClean="0">
                <a:solidFill>
                  <a:srgbClr val="C0504D"/>
                </a:solidFill>
              </a:rPr>
              <a:t>Domain 4:</a:t>
            </a:r>
          </a:p>
          <a:p>
            <a:r>
              <a:rPr lang="en-US" sz="2800" b="1" dirty="0" smtClean="0">
                <a:solidFill>
                  <a:srgbClr val="C0504D"/>
                </a:solidFill>
              </a:rPr>
              <a:t>Professional Responsibilities</a:t>
            </a:r>
          </a:p>
          <a:p>
            <a:endParaRPr lang="en-US" sz="2400" dirty="0" smtClean="0"/>
          </a:p>
          <a:p>
            <a:r>
              <a:rPr lang="en-US" sz="2400" dirty="0" smtClean="0">
                <a:solidFill>
                  <a:schemeClr val="accent1">
                    <a:lumMod val="20000"/>
                    <a:lumOff val="80000"/>
                  </a:schemeClr>
                </a:solidFill>
              </a:rPr>
              <a:t>4a Reflecting on Teaching</a:t>
            </a:r>
          </a:p>
          <a:p>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4b Maintaining Accurate Records</a:t>
            </a:r>
          </a:p>
          <a:p>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4c Communicating with Families</a:t>
            </a:r>
          </a:p>
          <a:p>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4d Participating in a Professional</a:t>
            </a:r>
          </a:p>
          <a:p>
            <a:r>
              <a:rPr lang="en-US" sz="2400" dirty="0" smtClean="0">
                <a:solidFill>
                  <a:schemeClr val="accent1">
                    <a:lumMod val="20000"/>
                    <a:lumOff val="80000"/>
                  </a:schemeClr>
                </a:solidFill>
              </a:rPr>
              <a:t>     Community</a:t>
            </a:r>
          </a:p>
          <a:p>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4e Growing and Developing </a:t>
            </a:r>
          </a:p>
          <a:p>
            <a:r>
              <a:rPr lang="en-US" sz="2400" dirty="0" smtClean="0">
                <a:solidFill>
                  <a:schemeClr val="accent1">
                    <a:lumMod val="20000"/>
                    <a:lumOff val="80000"/>
                  </a:schemeClr>
                </a:solidFill>
              </a:rPr>
              <a:t>     Professionally</a:t>
            </a:r>
          </a:p>
          <a:p>
            <a:endParaRPr lang="en-US" sz="2400" dirty="0" smtClean="0">
              <a:solidFill>
                <a:schemeClr val="accent1">
                  <a:lumMod val="20000"/>
                  <a:lumOff val="80000"/>
                </a:schemeClr>
              </a:solidFill>
            </a:endParaRPr>
          </a:p>
          <a:p>
            <a:r>
              <a:rPr lang="en-US" sz="2400" dirty="0" smtClean="0">
                <a:solidFill>
                  <a:schemeClr val="accent1">
                    <a:lumMod val="20000"/>
                    <a:lumOff val="80000"/>
                  </a:schemeClr>
                </a:solidFill>
              </a:rPr>
              <a:t>4f Showing Professionalism</a:t>
            </a:r>
            <a:endParaRPr lang="en-US" sz="2400" dirty="0">
              <a:solidFill>
                <a:schemeClr val="accent1">
                  <a:lumMod val="20000"/>
                  <a:lumOff val="80000"/>
                </a:schemeClr>
              </a:solidFill>
            </a:endParaRPr>
          </a:p>
        </p:txBody>
      </p:sp>
    </p:spTree>
    <p:extLst>
      <p:ext uri="{BB962C8B-B14F-4D97-AF65-F5344CB8AC3E}">
        <p14:creationId xmlns:p14="http://schemas.microsoft.com/office/powerpoint/2010/main" val="32371387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0" y="533400"/>
            <a:ext cx="4418472" cy="4955203"/>
          </a:xfrm>
          <a:prstGeom prst="rect">
            <a:avLst/>
          </a:prstGeom>
          <a:noFill/>
        </p:spPr>
        <p:txBody>
          <a:bodyPr wrap="none" rtlCol="0">
            <a:spAutoFit/>
          </a:bodyPr>
          <a:lstStyle/>
          <a:p>
            <a:r>
              <a:rPr lang="en-US" sz="2800" dirty="0" smtClean="0">
                <a:solidFill>
                  <a:schemeClr val="accent2"/>
                </a:solidFill>
              </a:rPr>
              <a:t>Educators are rated in</a:t>
            </a:r>
          </a:p>
          <a:p>
            <a:r>
              <a:rPr lang="en-US" sz="2800" dirty="0" smtClean="0">
                <a:solidFill>
                  <a:schemeClr val="accent2"/>
                </a:solidFill>
              </a:rPr>
              <a:t>each domain:</a:t>
            </a:r>
          </a:p>
          <a:p>
            <a:endParaRPr lang="en-US" sz="2000" dirty="0">
              <a:solidFill>
                <a:schemeClr val="accent1">
                  <a:lumMod val="20000"/>
                  <a:lumOff val="80000"/>
                </a:schemeClr>
              </a:solidFill>
            </a:endParaRPr>
          </a:p>
          <a:p>
            <a:pPr marL="342900" indent="-342900">
              <a:buFont typeface="Arial"/>
              <a:buChar char="•"/>
            </a:pPr>
            <a:r>
              <a:rPr lang="en-US" sz="2000" dirty="0" smtClean="0">
                <a:solidFill>
                  <a:schemeClr val="accent1">
                    <a:lumMod val="20000"/>
                    <a:lumOff val="80000"/>
                  </a:schemeClr>
                </a:solidFill>
              </a:rPr>
              <a:t>Unsatisfactory or Failing, Level I</a:t>
            </a:r>
          </a:p>
          <a:p>
            <a:pPr marL="342900" indent="-342900">
              <a:buFont typeface="Arial"/>
              <a:buChar char="•"/>
            </a:pPr>
            <a:endParaRPr lang="en-US" sz="2000" dirty="0" smtClean="0">
              <a:solidFill>
                <a:schemeClr val="accent1">
                  <a:lumMod val="20000"/>
                  <a:lumOff val="80000"/>
                </a:schemeClr>
              </a:solidFill>
            </a:endParaRPr>
          </a:p>
          <a:p>
            <a:pPr marL="342900" indent="-342900">
              <a:buFont typeface="Arial"/>
              <a:buChar char="•"/>
            </a:pPr>
            <a:r>
              <a:rPr lang="en-US" sz="2000" dirty="0" smtClean="0">
                <a:solidFill>
                  <a:schemeClr val="accent1">
                    <a:lumMod val="20000"/>
                    <a:lumOff val="80000"/>
                  </a:schemeClr>
                </a:solidFill>
              </a:rPr>
              <a:t>Basic, Level 2</a:t>
            </a:r>
          </a:p>
          <a:p>
            <a:pPr marL="342900" indent="-342900">
              <a:buFont typeface="Arial"/>
              <a:buChar char="•"/>
            </a:pPr>
            <a:endParaRPr lang="en-US" sz="2000" dirty="0" smtClean="0">
              <a:solidFill>
                <a:schemeClr val="accent1">
                  <a:lumMod val="20000"/>
                  <a:lumOff val="80000"/>
                </a:schemeClr>
              </a:solidFill>
            </a:endParaRPr>
          </a:p>
          <a:p>
            <a:pPr marL="342900" indent="-342900">
              <a:buFont typeface="Arial"/>
              <a:buChar char="•"/>
            </a:pPr>
            <a:r>
              <a:rPr lang="en-US" sz="2000" dirty="0" smtClean="0">
                <a:solidFill>
                  <a:schemeClr val="accent1">
                    <a:lumMod val="20000"/>
                    <a:lumOff val="80000"/>
                  </a:schemeClr>
                </a:solidFill>
              </a:rPr>
              <a:t>Proficient, Level 3</a:t>
            </a:r>
          </a:p>
          <a:p>
            <a:pPr marL="342900" indent="-342900">
              <a:buFont typeface="Arial"/>
              <a:buChar char="•"/>
            </a:pPr>
            <a:endParaRPr lang="en-US" sz="2000" dirty="0" smtClean="0">
              <a:solidFill>
                <a:schemeClr val="accent1">
                  <a:lumMod val="20000"/>
                  <a:lumOff val="80000"/>
                </a:schemeClr>
              </a:solidFill>
            </a:endParaRPr>
          </a:p>
          <a:p>
            <a:pPr marL="342900" indent="-342900">
              <a:buFont typeface="Arial"/>
              <a:buChar char="•"/>
            </a:pPr>
            <a:r>
              <a:rPr lang="en-US" sz="2000" dirty="0" smtClean="0">
                <a:solidFill>
                  <a:schemeClr val="accent1">
                    <a:lumMod val="20000"/>
                    <a:lumOff val="80000"/>
                  </a:schemeClr>
                </a:solidFill>
              </a:rPr>
              <a:t>Distinguished, Level 4</a:t>
            </a:r>
          </a:p>
          <a:p>
            <a:endParaRPr lang="en-US" sz="2000" dirty="0" smtClean="0">
              <a:solidFill>
                <a:schemeClr val="accent1">
                  <a:lumMod val="20000"/>
                  <a:lumOff val="80000"/>
                </a:schemeClr>
              </a:solidFill>
            </a:endParaRPr>
          </a:p>
          <a:p>
            <a:endParaRPr lang="en-US" sz="2000" dirty="0" smtClean="0">
              <a:solidFill>
                <a:schemeClr val="accent1">
                  <a:lumMod val="20000"/>
                  <a:lumOff val="80000"/>
                </a:schemeClr>
              </a:solidFill>
            </a:endParaRPr>
          </a:p>
          <a:p>
            <a:endParaRPr lang="en-US" sz="2000" dirty="0" smtClean="0">
              <a:solidFill>
                <a:schemeClr val="accent1">
                  <a:lumMod val="20000"/>
                  <a:lumOff val="80000"/>
                </a:schemeClr>
              </a:solidFill>
            </a:endParaRPr>
          </a:p>
          <a:p>
            <a:r>
              <a:rPr lang="en-US" sz="2000" dirty="0" smtClean="0">
                <a:solidFill>
                  <a:schemeClr val="accent1">
                    <a:lumMod val="20000"/>
                    <a:lumOff val="80000"/>
                  </a:schemeClr>
                </a:solidFill>
              </a:rPr>
              <a:t>Educators should expect and strive </a:t>
            </a:r>
          </a:p>
          <a:p>
            <a:r>
              <a:rPr lang="en-US" sz="2000" dirty="0" smtClean="0">
                <a:solidFill>
                  <a:schemeClr val="accent1">
                    <a:lumMod val="20000"/>
                    <a:lumOff val="80000"/>
                  </a:schemeClr>
                </a:solidFill>
              </a:rPr>
              <a:t>to “live” in Level 3, and “visit” Level 4.</a:t>
            </a:r>
            <a:endParaRPr lang="en-US" sz="2000" dirty="0">
              <a:solidFill>
                <a:schemeClr val="accent1">
                  <a:lumMod val="20000"/>
                  <a:lumOff val="80000"/>
                </a:schemeClr>
              </a:solidFill>
            </a:endParaRPr>
          </a:p>
        </p:txBody>
      </p:sp>
    </p:spTree>
    <p:extLst>
      <p:ext uri="{BB962C8B-B14F-4D97-AF65-F5344CB8AC3E}">
        <p14:creationId xmlns:p14="http://schemas.microsoft.com/office/powerpoint/2010/main" val="27376126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685800"/>
            <a:ext cx="4685898" cy="3857466"/>
          </a:xfrm>
          <a:prstGeom prst="rect">
            <a:avLst/>
          </a:prstGeom>
          <a:noFill/>
        </p:spPr>
        <p:txBody>
          <a:bodyPr wrap="none" rtlCol="0">
            <a:spAutoFit/>
          </a:bodyPr>
          <a:lstStyle/>
          <a:p>
            <a:r>
              <a:rPr lang="en-US" sz="2800" dirty="0" smtClean="0">
                <a:solidFill>
                  <a:schemeClr val="accent2"/>
                </a:solidFill>
              </a:rPr>
              <a:t>Options For Evaluating Staff</a:t>
            </a:r>
          </a:p>
          <a:p>
            <a:endParaRPr lang="en-US" sz="2000" dirty="0"/>
          </a:p>
          <a:p>
            <a:pPr marL="285750" indent="-285750">
              <a:lnSpc>
                <a:spcPct val="200000"/>
              </a:lnSpc>
              <a:buFont typeface="Arial"/>
              <a:buChar char="•"/>
            </a:pPr>
            <a:r>
              <a:rPr lang="en-US" sz="2000" dirty="0" err="1" smtClean="0">
                <a:solidFill>
                  <a:schemeClr val="accent1">
                    <a:lumMod val="20000"/>
                    <a:lumOff val="80000"/>
                  </a:schemeClr>
                </a:solidFill>
              </a:rPr>
              <a:t>Teachscape</a:t>
            </a:r>
            <a:r>
              <a:rPr lang="en-US" sz="2000" dirty="0" smtClean="0">
                <a:solidFill>
                  <a:schemeClr val="accent1">
                    <a:lumMod val="20000"/>
                    <a:lumOff val="80000"/>
                  </a:schemeClr>
                </a:solidFill>
              </a:rPr>
              <a:t> (Danielson “approved”)</a:t>
            </a:r>
          </a:p>
          <a:p>
            <a:pPr marL="285750" indent="-285750">
              <a:lnSpc>
                <a:spcPct val="200000"/>
              </a:lnSpc>
              <a:buFont typeface="Arial"/>
              <a:buChar char="•"/>
            </a:pPr>
            <a:r>
              <a:rPr lang="en-US" sz="2000" dirty="0" smtClean="0">
                <a:solidFill>
                  <a:schemeClr val="accent1">
                    <a:lumMod val="20000"/>
                    <a:lumOff val="80000"/>
                  </a:schemeClr>
                </a:solidFill>
              </a:rPr>
              <a:t>PA-ETEP</a:t>
            </a:r>
          </a:p>
          <a:p>
            <a:pPr marL="285750" indent="-285750">
              <a:lnSpc>
                <a:spcPct val="200000"/>
              </a:lnSpc>
              <a:buFont typeface="Arial"/>
              <a:buChar char="•"/>
            </a:pPr>
            <a:r>
              <a:rPr lang="en-US" sz="2000" dirty="0" err="1" smtClean="0">
                <a:solidFill>
                  <a:schemeClr val="accent1">
                    <a:lumMod val="20000"/>
                    <a:lumOff val="80000"/>
                  </a:schemeClr>
                </a:solidFill>
              </a:rPr>
              <a:t>Marzano</a:t>
            </a:r>
            <a:endParaRPr lang="en-US" sz="2000" dirty="0" smtClean="0">
              <a:solidFill>
                <a:schemeClr val="accent1">
                  <a:lumMod val="20000"/>
                  <a:lumOff val="80000"/>
                </a:schemeClr>
              </a:solidFill>
            </a:endParaRPr>
          </a:p>
          <a:p>
            <a:pPr marL="285750" indent="-285750">
              <a:lnSpc>
                <a:spcPct val="200000"/>
              </a:lnSpc>
              <a:buFont typeface="Arial"/>
              <a:buChar char="•"/>
            </a:pPr>
            <a:r>
              <a:rPr lang="en-US" sz="2000" dirty="0" smtClean="0">
                <a:solidFill>
                  <a:schemeClr val="accent1">
                    <a:lumMod val="20000"/>
                    <a:lumOff val="80000"/>
                  </a:schemeClr>
                </a:solidFill>
              </a:rPr>
              <a:t>Many, many others</a:t>
            </a:r>
          </a:p>
          <a:p>
            <a:pPr marL="285750" indent="-285750">
              <a:lnSpc>
                <a:spcPct val="200000"/>
              </a:lnSpc>
              <a:buFont typeface="Arial"/>
              <a:buChar char="•"/>
            </a:pPr>
            <a:r>
              <a:rPr lang="en-US" sz="2000" dirty="0" smtClean="0">
                <a:solidFill>
                  <a:schemeClr val="accent1">
                    <a:lumMod val="20000"/>
                    <a:lumOff val="80000"/>
                  </a:schemeClr>
                </a:solidFill>
              </a:rPr>
              <a:t>Paper and pencil</a:t>
            </a:r>
            <a:endParaRPr lang="en-US" sz="2000" dirty="0">
              <a:solidFill>
                <a:schemeClr val="accent1">
                  <a:lumMod val="20000"/>
                  <a:lumOff val="80000"/>
                </a:schemeClr>
              </a:solidFill>
            </a:endParaRPr>
          </a:p>
        </p:txBody>
      </p:sp>
    </p:spTree>
    <p:extLst>
      <p:ext uri="{BB962C8B-B14F-4D97-AF65-F5344CB8AC3E}">
        <p14:creationId xmlns:p14="http://schemas.microsoft.com/office/powerpoint/2010/main" val="15128750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3505199" y="270933"/>
            <a:ext cx="5638801" cy="1634067"/>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fontScale="25000" lnSpcReduction="200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
            </a:r>
            <a:br>
              <a:rPr lang="en-US" dirty="0" smtClean="0"/>
            </a:br>
            <a:r>
              <a:rPr lang="en-US" sz="14400" dirty="0" smtClean="0">
                <a:solidFill>
                  <a:srgbClr val="00B0F0"/>
                </a:solidFill>
              </a:rPr>
              <a:t>Multiple Measures of </a:t>
            </a:r>
          </a:p>
          <a:p>
            <a:pPr algn="ctr">
              <a:lnSpc>
                <a:spcPct val="120000"/>
              </a:lnSpc>
            </a:pPr>
            <a:r>
              <a:rPr lang="en-US" sz="14400" dirty="0" smtClean="0">
                <a:solidFill>
                  <a:srgbClr val="FFC000"/>
                </a:solidFill>
                <a:latin typeface="Budmo Jiggler" pitchFamily="2" charset="0"/>
              </a:rPr>
              <a:t>Student Achievement</a:t>
            </a:r>
            <a:r>
              <a:rPr lang="en-US" sz="14400" dirty="0" smtClean="0"/>
              <a:t/>
            </a:r>
            <a:br>
              <a:rPr lang="en-US" sz="14400" dirty="0" smtClean="0"/>
            </a:br>
            <a:endParaRPr lang="en-US" sz="14400" dirty="0"/>
          </a:p>
        </p:txBody>
      </p:sp>
      <p:sp>
        <p:nvSpPr>
          <p:cNvPr id="3" name="Content Placeholder 2"/>
          <p:cNvSpPr>
            <a:spLocks noGrp="1"/>
          </p:cNvSpPr>
          <p:nvPr/>
        </p:nvSpPr>
        <p:spPr>
          <a:xfrm>
            <a:off x="3589866" y="1523999"/>
            <a:ext cx="5376334" cy="5469467"/>
          </a:xfrm>
          <a:prstGeom prst="rect">
            <a:avLst/>
          </a:prstGeom>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514350">
              <a:buAutoNum type="arabicPeriod"/>
            </a:pPr>
            <a:r>
              <a:rPr lang="en-US" sz="2800" b="1" dirty="0" smtClean="0">
                <a:solidFill>
                  <a:srgbClr val="00B0F0"/>
                </a:solidFill>
              </a:rPr>
              <a:t>Building Level Data (School Performance Profile)</a:t>
            </a:r>
          </a:p>
          <a:p>
            <a:pPr marL="914400" lvl="1" indent="-514350">
              <a:buNone/>
            </a:pPr>
            <a:r>
              <a:rPr lang="en-US" sz="2800" i="1" dirty="0" smtClean="0">
                <a:solidFill>
                  <a:schemeClr val="bg1"/>
                </a:solidFill>
              </a:rPr>
              <a:t>      Academic Achievement, Graduation/Promotion Rate, Attendance, AP-IB Courses offered, PSAT, SAT, Building Level PSSA and Keystone Assessment Data</a:t>
            </a:r>
          </a:p>
          <a:p>
            <a:pPr marL="914400" lvl="1" indent="-514350">
              <a:buNone/>
            </a:pPr>
            <a:endParaRPr lang="en-US" sz="2800" i="1" dirty="0" smtClean="0">
              <a:solidFill>
                <a:schemeClr val="bg1"/>
              </a:solidFill>
            </a:endParaRPr>
          </a:p>
          <a:p>
            <a:pPr marL="514350" indent="-514350">
              <a:buAutoNum type="arabicPeriod"/>
            </a:pPr>
            <a:r>
              <a:rPr lang="en-US" sz="2800" b="1" dirty="0" smtClean="0">
                <a:solidFill>
                  <a:srgbClr val="00B0F0"/>
                </a:solidFill>
              </a:rPr>
              <a:t>Correlation Data Based on Teacher Level Measures</a:t>
            </a:r>
          </a:p>
          <a:p>
            <a:pPr marL="514350" indent="-514350">
              <a:buNone/>
            </a:pPr>
            <a:r>
              <a:rPr lang="en-US" sz="2800" dirty="0" smtClean="0"/>
              <a:t>	    </a:t>
            </a:r>
            <a:r>
              <a:rPr lang="en-US" sz="2800" i="1" dirty="0" smtClean="0">
                <a:solidFill>
                  <a:schemeClr val="bg1"/>
                </a:solidFill>
              </a:rPr>
              <a:t>PSSA, Keystone Data</a:t>
            </a:r>
          </a:p>
          <a:p>
            <a:pPr marL="514350" indent="-514350">
              <a:buNone/>
            </a:pPr>
            <a:endParaRPr lang="en-US" sz="2800" dirty="0" smtClean="0"/>
          </a:p>
          <a:p>
            <a:pPr marL="514350" indent="-514350">
              <a:buNone/>
            </a:pPr>
            <a:r>
              <a:rPr lang="en-US" sz="2800" dirty="0" smtClean="0">
                <a:solidFill>
                  <a:srgbClr val="00B0F0"/>
                </a:solidFill>
              </a:rPr>
              <a:t>3.   </a:t>
            </a:r>
            <a:r>
              <a:rPr lang="en-US" sz="2800" b="1" dirty="0" smtClean="0">
                <a:solidFill>
                  <a:srgbClr val="00B0F0"/>
                </a:solidFill>
              </a:rPr>
              <a:t>Elective Data </a:t>
            </a:r>
            <a:r>
              <a:rPr lang="en-US" sz="2800" b="1" dirty="0" smtClean="0">
                <a:solidFill>
                  <a:schemeClr val="bg1"/>
                </a:solidFill>
              </a:rPr>
              <a:t>(SLOs)  </a:t>
            </a:r>
          </a:p>
        </p:txBody>
      </p:sp>
      <p:sp>
        <p:nvSpPr>
          <p:cNvPr id="4" name="Bent Arrow 3"/>
          <p:cNvSpPr/>
          <p:nvPr/>
        </p:nvSpPr>
        <p:spPr>
          <a:xfrm rot="5400000">
            <a:off x="7878403" y="5913797"/>
            <a:ext cx="445008" cy="1114214"/>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00"/>
              </a:solidFill>
            </a:endParaRPr>
          </a:p>
        </p:txBody>
      </p:sp>
    </p:spTree>
    <p:extLst>
      <p:ext uri="{BB962C8B-B14F-4D97-AF65-F5344CB8AC3E}">
        <p14:creationId xmlns:p14="http://schemas.microsoft.com/office/powerpoint/2010/main" val="426003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219200" y="457200"/>
            <a:ext cx="7162800" cy="15240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t>II. SLO Process</a:t>
            </a:r>
            <a:endParaRPr lang="en-US" sz="4400" b="1" dirty="0"/>
          </a:p>
        </p:txBody>
      </p:sp>
      <p:pic>
        <p:nvPicPr>
          <p:cNvPr id="8" name="Picture 7" descr="RIA w Flag Ver Gradient.jpg"/>
          <p:cNvPicPr>
            <a:picLocks noChangeAspect="1"/>
          </p:cNvPicPr>
          <p:nvPr/>
        </p:nvPicPr>
        <p:blipFill>
          <a:blip r:embed="rId2" cstate="print"/>
          <a:stretch>
            <a:fillRect/>
          </a:stretch>
        </p:blipFill>
        <p:spPr>
          <a:xfrm>
            <a:off x="8610600" y="6240463"/>
            <a:ext cx="533400" cy="617537"/>
          </a:xfrm>
          <a:prstGeom prst="rect">
            <a:avLst/>
          </a:prstGeom>
        </p:spPr>
      </p:pic>
    </p:spTree>
    <p:extLst>
      <p:ext uri="{BB962C8B-B14F-4D97-AF65-F5344CB8AC3E}">
        <p14:creationId xmlns:p14="http://schemas.microsoft.com/office/powerpoint/2010/main" val="3815766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28600"/>
            <a:ext cx="6858000" cy="838200"/>
          </a:xfrm>
          <a:ln>
            <a:solidFill>
              <a:schemeClr val="bg1"/>
            </a:solidFill>
          </a:ln>
        </p:spPr>
        <p:txBody>
          <a:bodyPr>
            <a:normAutofit/>
          </a:bodyPr>
          <a:lstStyle/>
          <a:p>
            <a:pPr algn="ctr"/>
            <a:r>
              <a:rPr lang="en-US" sz="4000" dirty="0" smtClean="0">
                <a:solidFill>
                  <a:schemeClr val="bg1"/>
                </a:solidFill>
              </a:rPr>
              <a:t>What is an SLO?</a:t>
            </a:r>
            <a:endParaRPr lang="en-US" sz="4000" dirty="0">
              <a:solidFill>
                <a:schemeClr val="bg1"/>
              </a:solidFill>
            </a:endParaRPr>
          </a:p>
        </p:txBody>
      </p:sp>
      <p:sp>
        <p:nvSpPr>
          <p:cNvPr id="4" name="Content Placeholder 2"/>
          <p:cNvSpPr>
            <a:spLocks noGrp="1"/>
          </p:cNvSpPr>
          <p:nvPr/>
        </p:nvSpPr>
        <p:spPr>
          <a:xfrm>
            <a:off x="457200" y="1676400"/>
            <a:ext cx="6248400" cy="4800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lgn="ctr">
              <a:buNone/>
            </a:pPr>
            <a:r>
              <a:rPr lang="en-US" sz="3600" dirty="0" smtClean="0">
                <a:solidFill>
                  <a:schemeClr val="bg1"/>
                </a:solidFill>
                <a:latin typeface="+mj-lt"/>
                <a:ea typeface="Tahoma" pitchFamily="34" charset="0"/>
                <a:cs typeface="Tahoma" pitchFamily="34" charset="0"/>
              </a:rPr>
              <a:t>A </a:t>
            </a:r>
            <a:r>
              <a:rPr lang="en-US" sz="3600" b="1" dirty="0" smtClean="0">
                <a:solidFill>
                  <a:srgbClr val="00B050"/>
                </a:solidFill>
                <a:latin typeface="+mj-lt"/>
                <a:ea typeface="Tahoma" pitchFamily="34" charset="0"/>
                <a:cs typeface="Tahoma" pitchFamily="34" charset="0"/>
              </a:rPr>
              <a:t>process</a:t>
            </a:r>
            <a:r>
              <a:rPr lang="en-US" sz="3600" dirty="0" smtClean="0">
                <a:solidFill>
                  <a:schemeClr val="bg1"/>
                </a:solidFill>
                <a:latin typeface="+mj-lt"/>
                <a:ea typeface="Tahoma" pitchFamily="34" charset="0"/>
                <a:cs typeface="Tahoma" pitchFamily="34" charset="0"/>
              </a:rPr>
              <a:t> to </a:t>
            </a:r>
          </a:p>
          <a:p>
            <a:pPr marL="0" lvl="1" indent="0" algn="ctr">
              <a:buNone/>
            </a:pPr>
            <a:r>
              <a:rPr lang="en-US" sz="3600" dirty="0" smtClean="0">
                <a:solidFill>
                  <a:srgbClr val="00B0F0"/>
                </a:solidFill>
                <a:latin typeface="+mj-lt"/>
                <a:ea typeface="Tahoma" pitchFamily="34" charset="0"/>
                <a:cs typeface="Tahoma" pitchFamily="34" charset="0"/>
              </a:rPr>
              <a:t>document</a:t>
            </a:r>
            <a:r>
              <a:rPr lang="en-US" sz="3600" dirty="0" smtClean="0">
                <a:solidFill>
                  <a:schemeClr val="bg1"/>
                </a:solidFill>
                <a:latin typeface="+mj-lt"/>
                <a:ea typeface="Tahoma" pitchFamily="34" charset="0"/>
                <a:cs typeface="Tahoma" pitchFamily="34" charset="0"/>
              </a:rPr>
              <a:t> a </a:t>
            </a:r>
          </a:p>
          <a:p>
            <a:pPr marL="0" lvl="1" indent="0" algn="ctr">
              <a:buNone/>
            </a:pPr>
            <a:r>
              <a:rPr lang="en-US" sz="3600" dirty="0" smtClean="0">
                <a:solidFill>
                  <a:srgbClr val="FFFF00"/>
                </a:solidFill>
                <a:latin typeface="+mj-lt"/>
                <a:ea typeface="Tahoma" pitchFamily="34" charset="0"/>
                <a:cs typeface="Tahoma" pitchFamily="34" charset="0"/>
              </a:rPr>
              <a:t>measure of educator effectiveness </a:t>
            </a:r>
          </a:p>
          <a:p>
            <a:pPr marL="0" lvl="1" indent="0" algn="ctr">
              <a:buNone/>
            </a:pPr>
            <a:r>
              <a:rPr lang="en-US" sz="3600" dirty="0" smtClean="0">
                <a:solidFill>
                  <a:schemeClr val="bg1"/>
                </a:solidFill>
                <a:latin typeface="+mj-lt"/>
                <a:ea typeface="Tahoma" pitchFamily="34" charset="0"/>
                <a:cs typeface="Tahoma" pitchFamily="34" charset="0"/>
              </a:rPr>
              <a:t>based on </a:t>
            </a:r>
            <a:r>
              <a:rPr lang="en-US" sz="3600" dirty="0" smtClean="0">
                <a:solidFill>
                  <a:srgbClr val="FFC000"/>
                </a:solidFill>
                <a:latin typeface="+mj-lt"/>
                <a:ea typeface="Tahoma" pitchFamily="34" charset="0"/>
                <a:cs typeface="Tahoma" pitchFamily="34" charset="0"/>
              </a:rPr>
              <a:t>student </a:t>
            </a:r>
          </a:p>
          <a:p>
            <a:pPr marL="0" lvl="1" indent="0" algn="ctr">
              <a:buNone/>
            </a:pPr>
            <a:r>
              <a:rPr lang="en-US" sz="3600" dirty="0" smtClean="0">
                <a:solidFill>
                  <a:srgbClr val="FFC000"/>
                </a:solidFill>
                <a:latin typeface="+mj-lt"/>
                <a:ea typeface="Tahoma" pitchFamily="34" charset="0"/>
                <a:cs typeface="Tahoma" pitchFamily="34" charset="0"/>
              </a:rPr>
              <a:t>achievement </a:t>
            </a:r>
            <a:r>
              <a:rPr lang="en-US" sz="3600" dirty="0" smtClean="0">
                <a:solidFill>
                  <a:schemeClr val="bg1"/>
                </a:solidFill>
                <a:latin typeface="+mj-lt"/>
                <a:ea typeface="Tahoma" pitchFamily="34" charset="0"/>
                <a:cs typeface="Tahoma" pitchFamily="34" charset="0"/>
              </a:rPr>
              <a:t>of </a:t>
            </a:r>
          </a:p>
          <a:p>
            <a:pPr marL="0" lvl="1" indent="0" algn="ctr">
              <a:buNone/>
            </a:pPr>
            <a:r>
              <a:rPr lang="en-US" sz="3600" dirty="0" smtClean="0">
                <a:solidFill>
                  <a:srgbClr val="92D050"/>
                </a:solidFill>
                <a:latin typeface="+mj-lt"/>
                <a:ea typeface="Tahoma" pitchFamily="34" charset="0"/>
                <a:cs typeface="Tahoma" pitchFamily="34" charset="0"/>
              </a:rPr>
              <a:t>content standards</a:t>
            </a:r>
            <a:r>
              <a:rPr lang="en-US" sz="3600" dirty="0" smtClean="0">
                <a:latin typeface="+mj-lt"/>
                <a:ea typeface="Tahoma" pitchFamily="34" charset="0"/>
                <a:cs typeface="Tahoma" pitchFamily="34" charset="0"/>
              </a:rPr>
              <a:t>.</a:t>
            </a:r>
          </a:p>
        </p:txBody>
      </p:sp>
    </p:spTree>
    <p:extLst>
      <p:ext uri="{BB962C8B-B14F-4D97-AF65-F5344CB8AC3E}">
        <p14:creationId xmlns:p14="http://schemas.microsoft.com/office/powerpoint/2010/main" val="297269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0"/>
            <a:ext cx="8763000" cy="914400"/>
          </a:xfrm>
        </p:spPr>
        <p:txBody>
          <a:bodyPr/>
          <a:lstStyle/>
          <a:p>
            <a:r>
              <a:rPr lang="en-US" sz="2800" dirty="0" smtClean="0"/>
              <a:t>The SLO Process: Creating a Relationship</a:t>
            </a:r>
            <a:endParaRPr lang="en-US" sz="2800" dirty="0"/>
          </a:p>
        </p:txBody>
      </p:sp>
      <p:pic>
        <p:nvPicPr>
          <p:cNvPr id="7" name="Picture 6" descr="http://i.istockimg.com/file_thumbview_approve/3342273/2/stock-photo-3342273-bright-red-umbrella-with-path.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328" b="97388" l="10000" r="97368">
                        <a14:foregroundMark x1="49737" y1="59328" x2="49737" y2="59328"/>
                        <a14:foregroundMark x1="49737" y1="85821" x2="49737" y2="85821"/>
                        <a14:foregroundMark x1="53158" y1="91418" x2="53158" y2="91418"/>
                        <a14:foregroundMark x1="97368" y1="94403" x2="97368" y2="94403"/>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533400"/>
            <a:ext cx="8763000" cy="6172200"/>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Callout 11"/>
          <p:cNvSpPr/>
          <p:nvPr/>
        </p:nvSpPr>
        <p:spPr>
          <a:xfrm>
            <a:off x="304800" y="3962400"/>
            <a:ext cx="3581401" cy="1981200"/>
          </a:xfrm>
          <a:prstGeom prst="rightArrowCallout">
            <a:avLst>
              <a:gd name="adj1" fmla="val 23214"/>
              <a:gd name="adj2" fmla="val 24107"/>
              <a:gd name="adj3" fmla="val 25000"/>
              <a:gd name="adj4" fmla="val 71873"/>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smtClean="0">
                <a:solidFill>
                  <a:srgbClr val="FFFF00"/>
                </a:solidFill>
              </a:rPr>
              <a:t>Measurement of Student Achievement</a:t>
            </a:r>
            <a:endParaRPr lang="en-US" sz="2400" dirty="0">
              <a:solidFill>
                <a:srgbClr val="FFFF00"/>
              </a:solidFill>
            </a:endParaRPr>
          </a:p>
        </p:txBody>
      </p:sp>
      <p:sp>
        <p:nvSpPr>
          <p:cNvPr id="17" name="Left Arrow Callout 16"/>
          <p:cNvSpPr/>
          <p:nvPr/>
        </p:nvSpPr>
        <p:spPr>
          <a:xfrm>
            <a:off x="5257800" y="3962400"/>
            <a:ext cx="3657600" cy="2057400"/>
          </a:xfrm>
          <a:prstGeom prst="leftArrowCallout">
            <a:avLst>
              <a:gd name="adj1" fmla="val 25000"/>
              <a:gd name="adj2" fmla="val 25000"/>
              <a:gd name="adj3" fmla="val 25000"/>
              <a:gd name="adj4" fmla="val 74672"/>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smtClean="0">
                <a:solidFill>
                  <a:srgbClr val="FFFF00"/>
                </a:solidFill>
              </a:rPr>
              <a:t>Measurement of Educator Effectiveness</a:t>
            </a:r>
            <a:endParaRPr lang="en-US" sz="2400" dirty="0">
              <a:solidFill>
                <a:srgbClr val="FFFF00"/>
              </a:solidFill>
            </a:endParaRPr>
          </a:p>
        </p:txBody>
      </p:sp>
      <p:sp>
        <p:nvSpPr>
          <p:cNvPr id="18" name="Equal 17"/>
          <p:cNvSpPr/>
          <p:nvPr/>
        </p:nvSpPr>
        <p:spPr>
          <a:xfrm>
            <a:off x="4114800" y="4648200"/>
            <a:ext cx="914401" cy="609600"/>
          </a:xfrm>
          <a:prstGeom prst="mathEqua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9" name="Rectangle 18"/>
          <p:cNvSpPr/>
          <p:nvPr/>
        </p:nvSpPr>
        <p:spPr>
          <a:xfrm>
            <a:off x="2057400" y="2438400"/>
            <a:ext cx="4648200" cy="523220"/>
          </a:xfrm>
          <a:prstGeom prst="rect">
            <a:avLst/>
          </a:prstGeom>
        </p:spPr>
        <p:txBody>
          <a:bodyPr wrap="square">
            <a:spAutoFit/>
          </a:bodyPr>
          <a:lstStyle/>
          <a:p>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rPr>
              <a:t>Standards Based Education</a:t>
            </a:r>
            <a:endParaRPr lang="en-US" sz="2800" dirty="0"/>
          </a:p>
        </p:txBody>
      </p:sp>
    </p:spTree>
    <p:extLst>
      <p:ext uri="{BB962C8B-B14F-4D97-AF65-F5344CB8AC3E}">
        <p14:creationId xmlns:p14="http://schemas.microsoft.com/office/powerpoint/2010/main" val="21694124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792162"/>
          </a:xfrm>
          <a:ln>
            <a:solidFill>
              <a:schemeClr val="bg1"/>
            </a:solidFill>
          </a:ln>
        </p:spPr>
        <p:txBody>
          <a:bodyPr>
            <a:normAutofit/>
          </a:bodyPr>
          <a:lstStyle/>
          <a:p>
            <a:pPr algn="ctr"/>
            <a:r>
              <a:rPr lang="en-US" dirty="0" smtClean="0">
                <a:solidFill>
                  <a:schemeClr val="bg1"/>
                </a:solidFill>
              </a:rPr>
              <a:t>Session Objectives</a:t>
            </a:r>
            <a:endParaRPr lang="en-US" dirty="0">
              <a:solidFill>
                <a:schemeClr val="bg1"/>
              </a:solidFill>
            </a:endParaRPr>
          </a:p>
        </p:txBody>
      </p:sp>
      <p:sp>
        <p:nvSpPr>
          <p:cNvPr id="7" name="Content Placeholder 6"/>
          <p:cNvSpPr>
            <a:spLocks noGrp="1"/>
          </p:cNvSpPr>
          <p:nvPr>
            <p:ph sz="half" idx="1"/>
          </p:nvPr>
        </p:nvSpPr>
        <p:spPr>
          <a:xfrm>
            <a:off x="304800" y="1524000"/>
            <a:ext cx="6629400" cy="2667000"/>
          </a:xfrm>
        </p:spPr>
        <p:txBody>
          <a:bodyPr/>
          <a:lstStyle/>
          <a:p>
            <a:pPr marL="571500" indent="-571500">
              <a:buAutoNum type="romanUcPeriod"/>
            </a:pPr>
            <a:r>
              <a:rPr lang="en-US" sz="3200" b="1" dirty="0" smtClean="0">
                <a:solidFill>
                  <a:schemeClr val="bg1"/>
                </a:solidFill>
              </a:rPr>
              <a:t>Review Teacher Effectiveness System</a:t>
            </a:r>
          </a:p>
          <a:p>
            <a:pPr marL="571500" indent="-571500">
              <a:buAutoNum type="romanUcPeriod"/>
            </a:pPr>
            <a:endParaRPr lang="en-US" sz="3200" b="1" dirty="0" smtClean="0">
              <a:solidFill>
                <a:schemeClr val="bg1"/>
              </a:solidFill>
            </a:endParaRPr>
          </a:p>
          <a:p>
            <a:pPr marL="0" indent="0">
              <a:buNone/>
            </a:pPr>
            <a:r>
              <a:rPr lang="en-US" sz="3200" b="1" dirty="0" smtClean="0">
                <a:solidFill>
                  <a:schemeClr val="bg1"/>
                </a:solidFill>
              </a:rPr>
              <a:t>II. Define SLO process</a:t>
            </a:r>
          </a:p>
          <a:p>
            <a:pPr marL="0" indent="0">
              <a:buNone/>
            </a:pPr>
            <a:endParaRPr lang="en-US" sz="3200" b="1" dirty="0" smtClean="0">
              <a:solidFill>
                <a:schemeClr val="bg1"/>
              </a:solidFill>
            </a:endParaRPr>
          </a:p>
          <a:p>
            <a:pPr marL="0" indent="0">
              <a:buNone/>
            </a:pPr>
            <a:r>
              <a:rPr lang="en-US" sz="3200" b="1" dirty="0" smtClean="0">
                <a:solidFill>
                  <a:schemeClr val="bg1"/>
                </a:solidFill>
              </a:rPr>
              <a:t>III. Exploring SLO Template 10</a:t>
            </a:r>
          </a:p>
          <a:p>
            <a:pPr marL="0" indent="0">
              <a:buNone/>
            </a:pPr>
            <a:endParaRPr lang="en-US" sz="3200" b="1" dirty="0" smtClean="0">
              <a:solidFill>
                <a:schemeClr val="bg1"/>
              </a:solidFill>
            </a:endParaRPr>
          </a:p>
          <a:p>
            <a:pPr marL="0" indent="0">
              <a:buNone/>
            </a:pPr>
            <a:r>
              <a:rPr lang="en-US" sz="3200" b="1" dirty="0" smtClean="0">
                <a:solidFill>
                  <a:schemeClr val="bg1"/>
                </a:solidFill>
              </a:rPr>
              <a:t>IV. Identifying Key </a:t>
            </a:r>
            <a:r>
              <a:rPr lang="en-US" sz="3200" b="1" dirty="0">
                <a:solidFill>
                  <a:schemeClr val="bg1"/>
                </a:solidFill>
              </a:rPr>
              <a:t>P</a:t>
            </a:r>
            <a:r>
              <a:rPr lang="en-US" sz="3200" b="1" dirty="0" smtClean="0">
                <a:solidFill>
                  <a:schemeClr val="bg1"/>
                </a:solidFill>
              </a:rPr>
              <a:t>oints for </a:t>
            </a:r>
          </a:p>
          <a:p>
            <a:pPr marL="0" indent="0">
              <a:buNone/>
            </a:pPr>
            <a:r>
              <a:rPr lang="en-US" sz="3200" b="1" dirty="0">
                <a:solidFill>
                  <a:schemeClr val="bg1"/>
                </a:solidFill>
              </a:rPr>
              <a:t> </a:t>
            </a:r>
            <a:r>
              <a:rPr lang="en-US" sz="3200" b="1" dirty="0" smtClean="0">
                <a:solidFill>
                  <a:schemeClr val="bg1"/>
                </a:solidFill>
              </a:rPr>
              <a:t>      Music Teachers</a:t>
            </a:r>
            <a:endParaRPr lang="en-US" sz="3200" b="1" dirty="0">
              <a:solidFill>
                <a:schemeClr val="bg1"/>
              </a:solidFill>
            </a:endParaRPr>
          </a:p>
        </p:txBody>
      </p:sp>
    </p:spTree>
    <p:extLst>
      <p:ext uri="{BB962C8B-B14F-4D97-AF65-F5344CB8AC3E}">
        <p14:creationId xmlns:p14="http://schemas.microsoft.com/office/powerpoint/2010/main" val="297269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90600"/>
          </a:xfrm>
        </p:spPr>
        <p:txBody>
          <a:bodyPr/>
          <a:lstStyle/>
          <a:p>
            <a:r>
              <a:rPr lang="en-US" dirty="0" smtClean="0">
                <a:solidFill>
                  <a:schemeClr val="bg1"/>
                </a:solidFill>
              </a:rPr>
              <a:t>THE PA SLO TEMPLATE </a:t>
            </a:r>
            <a:r>
              <a:rPr lang="en-US" sz="3600" dirty="0" smtClean="0">
                <a:solidFill>
                  <a:schemeClr val="bg1"/>
                </a:solidFill>
              </a:rPr>
              <a:t>&amp;</a:t>
            </a:r>
            <a:r>
              <a:rPr lang="en-US" dirty="0" smtClean="0">
                <a:solidFill>
                  <a:schemeClr val="bg1"/>
                </a:solidFill>
              </a:rPr>
              <a:t> PROCESS  </a:t>
            </a:r>
            <a:endParaRPr lang="en-US" dirty="0">
              <a:solidFill>
                <a:schemeClr val="bg1"/>
              </a:solidFill>
            </a:endParaRPr>
          </a:p>
        </p:txBody>
      </p:sp>
      <p:sp>
        <p:nvSpPr>
          <p:cNvPr id="3" name="Text Placeholder 2"/>
          <p:cNvSpPr>
            <a:spLocks noGrp="1"/>
          </p:cNvSpPr>
          <p:nvPr>
            <p:ph type="body" idx="1"/>
          </p:nvPr>
        </p:nvSpPr>
        <p:spPr>
          <a:xfrm>
            <a:off x="457200" y="990600"/>
            <a:ext cx="4040188" cy="533400"/>
          </a:xfrm>
        </p:spPr>
        <p:txBody>
          <a:bodyPr/>
          <a:lstStyle/>
          <a:p>
            <a:r>
              <a:rPr lang="en-US" u="sng" dirty="0" smtClean="0">
                <a:solidFill>
                  <a:srgbClr val="FFFF00"/>
                </a:solidFill>
              </a:rPr>
              <a:t>What it is supposed to be</a:t>
            </a:r>
            <a:r>
              <a:rPr lang="en-US" dirty="0" smtClean="0">
                <a:solidFill>
                  <a:srgbClr val="FFFF00"/>
                </a:solidFill>
              </a:rPr>
              <a:t>:</a:t>
            </a:r>
            <a:endParaRPr lang="en-US" dirty="0">
              <a:solidFill>
                <a:srgbClr val="FFFF00"/>
              </a:solidFill>
            </a:endParaRPr>
          </a:p>
        </p:txBody>
      </p:sp>
      <p:sp>
        <p:nvSpPr>
          <p:cNvPr id="5" name="Text Placeholder 4"/>
          <p:cNvSpPr>
            <a:spLocks noGrp="1"/>
          </p:cNvSpPr>
          <p:nvPr>
            <p:ph type="body" sz="quarter" idx="3"/>
          </p:nvPr>
        </p:nvSpPr>
        <p:spPr>
          <a:xfrm>
            <a:off x="4721225" y="1066800"/>
            <a:ext cx="4270375" cy="457200"/>
          </a:xfrm>
        </p:spPr>
        <p:txBody>
          <a:bodyPr/>
          <a:lstStyle/>
          <a:p>
            <a:r>
              <a:rPr lang="en-US" u="sng" dirty="0" smtClean="0">
                <a:solidFill>
                  <a:srgbClr val="FFFF00"/>
                </a:solidFill>
              </a:rPr>
              <a:t>What it is not supposed to be</a:t>
            </a:r>
            <a:r>
              <a:rPr lang="en-US" dirty="0" smtClean="0">
                <a:solidFill>
                  <a:srgbClr val="FFFF00"/>
                </a:solidFill>
              </a:rPr>
              <a:t>:</a:t>
            </a:r>
            <a:endParaRPr lang="en-US" dirty="0">
              <a:solidFill>
                <a:srgbClr val="FFFF00"/>
              </a:solidFill>
            </a:endParaRPr>
          </a:p>
        </p:txBody>
      </p:sp>
      <p:sp>
        <p:nvSpPr>
          <p:cNvPr id="7" name="Down Arrow 6"/>
          <p:cNvSpPr/>
          <p:nvPr/>
        </p:nvSpPr>
        <p:spPr>
          <a:xfrm>
            <a:off x="4572000" y="1752600"/>
            <a:ext cx="4572000" cy="4953000"/>
          </a:xfrm>
          <a:prstGeom prst="downArrow">
            <a:avLst>
              <a:gd name="adj1" fmla="val 76509"/>
              <a:gd name="adj2" fmla="val 179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2000" dirty="0"/>
              <a:t>More paperwork for teachers that has no meaning or </a:t>
            </a:r>
            <a:r>
              <a:rPr lang="en-US" sz="2000" dirty="0" smtClean="0"/>
              <a:t>purpose</a:t>
            </a:r>
          </a:p>
          <a:p>
            <a:endParaRPr lang="en-US" sz="2000" dirty="0"/>
          </a:p>
          <a:p>
            <a:pPr marL="285750" indent="-285750">
              <a:buFont typeface="Arial" pitchFamily="34" charset="0"/>
              <a:buChar char="•"/>
            </a:pPr>
            <a:r>
              <a:rPr lang="en-US" sz="2000" dirty="0"/>
              <a:t>More testing for students</a:t>
            </a:r>
          </a:p>
          <a:p>
            <a:endParaRPr lang="en-US" sz="2000" dirty="0" smtClean="0"/>
          </a:p>
          <a:p>
            <a:endParaRPr lang="en-US" sz="2000" dirty="0" smtClean="0"/>
          </a:p>
          <a:p>
            <a:endParaRPr lang="en-US" sz="2000" dirty="0"/>
          </a:p>
          <a:p>
            <a:pPr marL="285750" indent="-285750">
              <a:buFont typeface="Arial" pitchFamily="34" charset="0"/>
              <a:buChar char="•"/>
            </a:pPr>
            <a:r>
              <a:rPr lang="en-US" sz="2000" dirty="0"/>
              <a:t>A weak substitute for PVAAS or other standardized testing data</a:t>
            </a:r>
          </a:p>
        </p:txBody>
      </p:sp>
      <p:sp>
        <p:nvSpPr>
          <p:cNvPr id="8" name="Up Arrow 7"/>
          <p:cNvSpPr/>
          <p:nvPr/>
        </p:nvSpPr>
        <p:spPr>
          <a:xfrm>
            <a:off x="37546" y="1600200"/>
            <a:ext cx="4686854" cy="4953000"/>
          </a:xfrm>
          <a:prstGeom prst="upArrow">
            <a:avLst>
              <a:gd name="adj1" fmla="val 82927"/>
              <a:gd name="adj2" fmla="val 1872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2000" dirty="0"/>
              <a:t>A format to inform strong instructional practice and strong student </a:t>
            </a:r>
            <a:r>
              <a:rPr lang="en-US" sz="2000" dirty="0" smtClean="0"/>
              <a:t>achievement</a:t>
            </a:r>
          </a:p>
          <a:p>
            <a:endParaRPr lang="en-US" sz="2000" dirty="0"/>
          </a:p>
          <a:p>
            <a:pPr marL="342900" indent="-342900">
              <a:buFont typeface="Arial"/>
              <a:buChar char="•"/>
            </a:pPr>
            <a:r>
              <a:rPr lang="en-US" sz="2000" dirty="0" smtClean="0"/>
              <a:t>A </a:t>
            </a:r>
            <a:r>
              <a:rPr lang="en-US" sz="2000" dirty="0"/>
              <a:t>way to measure teacher effectiveness based on student </a:t>
            </a:r>
            <a:r>
              <a:rPr lang="en-US" sz="2000" dirty="0" smtClean="0"/>
              <a:t>achievement</a:t>
            </a:r>
          </a:p>
          <a:p>
            <a:pPr marL="285750" indent="-285750">
              <a:buFont typeface="Arial" pitchFamily="34" charset="0"/>
              <a:buChar char="•"/>
            </a:pPr>
            <a:endParaRPr lang="en-US" sz="2000" dirty="0"/>
          </a:p>
          <a:p>
            <a:pPr marL="285750" indent="-285750">
              <a:buFont typeface="Arial" pitchFamily="34" charset="0"/>
              <a:buChar char="•"/>
            </a:pPr>
            <a:r>
              <a:rPr lang="en-US" sz="2000" dirty="0"/>
              <a:t>An opportunity for teachers to define, describe and present data on student achievement in the content area that they teach</a:t>
            </a:r>
          </a:p>
        </p:txBody>
      </p:sp>
    </p:spTree>
    <p:extLst>
      <p:ext uri="{BB962C8B-B14F-4D97-AF65-F5344CB8AC3E}">
        <p14:creationId xmlns:p14="http://schemas.microsoft.com/office/powerpoint/2010/main" val="23255871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57600" y="274638"/>
            <a:ext cx="5029200" cy="2087562"/>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mn-lt"/>
              </a:rPr>
              <a:t>The SLO in PA is written to a specific teacher and a specific class/course/content area for which that teacher provides instruction.</a:t>
            </a:r>
            <a:endParaRPr lang="en-US" dirty="0">
              <a:solidFill>
                <a:schemeClr val="bg1"/>
              </a:solidFill>
              <a:latin typeface="+mn-lt"/>
            </a:endParaRPr>
          </a:p>
        </p:txBody>
      </p:sp>
      <p:sp>
        <p:nvSpPr>
          <p:cNvPr id="5" name="Left-Right Arrow 4"/>
          <p:cNvSpPr/>
          <p:nvPr/>
        </p:nvSpPr>
        <p:spPr>
          <a:xfrm>
            <a:off x="5715000" y="4191000"/>
            <a:ext cx="725424" cy="48463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C:\Users\David\AppData\Local\Microsoft\Windows\Temporary Internet Files\Content.IE5\XH8HMBJS\MC9001861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286000"/>
            <a:ext cx="2452341" cy="35120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David\AppData\Local\Microsoft\Windows\Temporary Internet Files\Content.IE5\WW07PLC3\MC90008918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514600"/>
            <a:ext cx="2743200" cy="29545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flipH="1">
            <a:off x="4724400" y="5715000"/>
            <a:ext cx="4038600" cy="523220"/>
          </a:xfrm>
          <a:prstGeom prst="rect">
            <a:avLst/>
          </a:prstGeom>
          <a:noFill/>
        </p:spPr>
        <p:txBody>
          <a:bodyPr wrap="square" rtlCol="0">
            <a:spAutoFit/>
          </a:bodyPr>
          <a:lstStyle/>
          <a:p>
            <a:r>
              <a:rPr lang="en-US" sz="2800" dirty="0" smtClean="0">
                <a:solidFill>
                  <a:srgbClr val="FFFF00"/>
                </a:solidFill>
              </a:rPr>
              <a:t>The SLO: It’s Yours!</a:t>
            </a:r>
            <a:endParaRPr lang="en-US" sz="2800" dirty="0">
              <a:solidFill>
                <a:srgbClr val="FFFF00"/>
              </a:solidFill>
            </a:endParaRPr>
          </a:p>
        </p:txBody>
      </p:sp>
    </p:spTree>
    <p:extLst>
      <p:ext uri="{BB962C8B-B14F-4D97-AF65-F5344CB8AC3E}">
        <p14:creationId xmlns:p14="http://schemas.microsoft.com/office/powerpoint/2010/main" val="1984498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0"/>
            <a:ext cx="8991600" cy="1905000"/>
          </a:xfrm>
        </p:spPr>
        <p:txBody>
          <a:bodyPr/>
          <a:lstStyle/>
          <a:p>
            <a:r>
              <a:rPr lang="en-US" sz="4000" b="1" dirty="0" smtClean="0">
                <a:solidFill>
                  <a:srgbClr val="FFFF00"/>
                </a:solidFill>
                <a:latin typeface="+mn-lt"/>
              </a:rPr>
              <a:t>1 Set of Students + 1 Subject = 1 SLO</a:t>
            </a:r>
            <a:endParaRPr lang="en-US" sz="4000" b="1" dirty="0">
              <a:solidFill>
                <a:srgbClr val="FFFF00"/>
              </a:solidFill>
              <a:latin typeface="+mn-lt"/>
            </a:endParaRPr>
          </a:p>
        </p:txBody>
      </p:sp>
      <p:sp>
        <p:nvSpPr>
          <p:cNvPr id="9" name="Vertical Text Placeholder 8"/>
          <p:cNvSpPr>
            <a:spLocks noGrp="1"/>
          </p:cNvSpPr>
          <p:nvPr>
            <p:ph type="body" orient="vert" idx="1"/>
          </p:nvPr>
        </p:nvSpPr>
        <p:spPr>
          <a:xfrm rot="16200000">
            <a:off x="552450" y="1200150"/>
            <a:ext cx="5676900" cy="6324600"/>
          </a:xfrm>
        </p:spPr>
        <p:txBody>
          <a:bodyPr/>
          <a:lstStyle/>
          <a:p>
            <a:pPr marL="0" indent="0">
              <a:buNone/>
            </a:pPr>
            <a:r>
              <a:rPr lang="en-US" sz="3600" dirty="0" smtClean="0"/>
              <a:t>Each teacher will choose ONE set of students and ONE subject area that they teach to write ONE Student Learning Outcome. </a:t>
            </a:r>
          </a:p>
          <a:p>
            <a:endParaRPr lang="en-US" sz="3600" dirty="0">
              <a:solidFill>
                <a:schemeClr val="accent6">
                  <a:lumMod val="75000"/>
                </a:schemeClr>
              </a:solidFill>
            </a:endParaRPr>
          </a:p>
          <a:p>
            <a:r>
              <a:rPr lang="en-US" sz="2400" b="1" dirty="0" smtClean="0">
                <a:solidFill>
                  <a:schemeClr val="accent6">
                    <a:lumMod val="75000"/>
                  </a:schemeClr>
                </a:solidFill>
              </a:rPr>
              <a:t>Think of it as providing a water sample of your teaching or a show and tell about what you do as an educator.</a:t>
            </a:r>
            <a:endParaRPr lang="en-US" sz="2400" b="1" dirty="0">
              <a:solidFill>
                <a:schemeClr val="accent6">
                  <a:lumMod val="75000"/>
                </a:schemeClr>
              </a:solidFill>
            </a:endParaRPr>
          </a:p>
        </p:txBody>
      </p:sp>
    </p:spTree>
    <p:extLst>
      <p:ext uri="{BB962C8B-B14F-4D97-AF65-F5344CB8AC3E}">
        <p14:creationId xmlns:p14="http://schemas.microsoft.com/office/powerpoint/2010/main" val="3770641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David\AppData\Local\Microsoft\Windows\Temporary Internet Files\Content.IE5\XH8HMBJS\MC90007880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56" y="928442"/>
            <a:ext cx="8516888" cy="57771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4556" y="158859"/>
            <a:ext cx="8656537" cy="584775"/>
          </a:xfrm>
          <a:prstGeom prst="rect">
            <a:avLst/>
          </a:prstGeom>
          <a:noFill/>
        </p:spPr>
        <p:txBody>
          <a:bodyPr wrap="none" rtlCol="0">
            <a:spAutoFit/>
          </a:bodyPr>
          <a:lstStyle/>
          <a:p>
            <a:r>
              <a:rPr lang="en-US" sz="3200" dirty="0" smtClean="0">
                <a:solidFill>
                  <a:srgbClr val="FFC000"/>
                </a:solidFill>
              </a:rPr>
              <a:t>Many factors can influence the size of an SLO,</a:t>
            </a:r>
            <a:endParaRPr lang="en-US" sz="3200" dirty="0">
              <a:solidFill>
                <a:srgbClr val="FFC000"/>
              </a:solidFill>
            </a:endParaRPr>
          </a:p>
        </p:txBody>
      </p:sp>
      <p:sp>
        <p:nvSpPr>
          <p:cNvPr id="8" name="TextBox 7"/>
          <p:cNvSpPr txBox="1"/>
          <p:nvPr/>
        </p:nvSpPr>
        <p:spPr>
          <a:xfrm>
            <a:off x="361489" y="5063067"/>
            <a:ext cx="5065644" cy="1200329"/>
          </a:xfrm>
          <a:prstGeom prst="rect">
            <a:avLst/>
          </a:prstGeom>
          <a:noFill/>
        </p:spPr>
        <p:txBody>
          <a:bodyPr wrap="square" rtlCol="0">
            <a:spAutoFit/>
          </a:bodyPr>
          <a:lstStyle/>
          <a:p>
            <a:r>
              <a:rPr lang="en-US" sz="3600" dirty="0" smtClean="0">
                <a:solidFill>
                  <a:srgbClr val="FFC000"/>
                </a:solidFill>
              </a:rPr>
              <a:t>but the process remains the same………..</a:t>
            </a:r>
            <a:endParaRPr lang="en-US" sz="3600" dirty="0">
              <a:solidFill>
                <a:srgbClr val="FFC000"/>
              </a:solidFill>
            </a:endParaRPr>
          </a:p>
        </p:txBody>
      </p:sp>
      <p:sp>
        <p:nvSpPr>
          <p:cNvPr id="9" name="TextBox 8"/>
          <p:cNvSpPr txBox="1"/>
          <p:nvPr/>
        </p:nvSpPr>
        <p:spPr>
          <a:xfrm>
            <a:off x="581459" y="1731697"/>
            <a:ext cx="1843774" cy="461665"/>
          </a:xfrm>
          <a:prstGeom prst="rect">
            <a:avLst/>
          </a:prstGeom>
          <a:noFill/>
        </p:spPr>
        <p:txBody>
          <a:bodyPr wrap="none" rtlCol="0">
            <a:spAutoFit/>
          </a:bodyPr>
          <a:lstStyle/>
          <a:p>
            <a:r>
              <a:rPr lang="en-US" sz="2400" i="1" dirty="0" smtClean="0">
                <a:solidFill>
                  <a:srgbClr val="002060"/>
                </a:solidFill>
              </a:rPr>
              <a:t>Time Frame</a:t>
            </a:r>
            <a:endParaRPr lang="en-US" sz="2400" i="1" dirty="0">
              <a:solidFill>
                <a:srgbClr val="002060"/>
              </a:solidFill>
            </a:endParaRPr>
          </a:p>
        </p:txBody>
      </p:sp>
      <p:sp>
        <p:nvSpPr>
          <p:cNvPr id="11" name="TextBox 10"/>
          <p:cNvSpPr txBox="1"/>
          <p:nvPr/>
        </p:nvSpPr>
        <p:spPr>
          <a:xfrm>
            <a:off x="1503346" y="2496285"/>
            <a:ext cx="2342308" cy="461665"/>
          </a:xfrm>
          <a:prstGeom prst="rect">
            <a:avLst/>
          </a:prstGeom>
          <a:noFill/>
        </p:spPr>
        <p:txBody>
          <a:bodyPr wrap="none" rtlCol="0">
            <a:spAutoFit/>
          </a:bodyPr>
          <a:lstStyle/>
          <a:p>
            <a:r>
              <a:rPr lang="en-US" sz="2400" i="1" dirty="0" smtClean="0">
                <a:solidFill>
                  <a:srgbClr val="002060"/>
                </a:solidFill>
              </a:rPr>
              <a:t>Course Content</a:t>
            </a:r>
            <a:endParaRPr lang="en-US" sz="2400" i="1" dirty="0">
              <a:solidFill>
                <a:srgbClr val="002060"/>
              </a:solidFill>
            </a:endParaRPr>
          </a:p>
        </p:txBody>
      </p:sp>
      <p:sp>
        <p:nvSpPr>
          <p:cNvPr id="12" name="TextBox 11"/>
          <p:cNvSpPr txBox="1"/>
          <p:nvPr/>
        </p:nvSpPr>
        <p:spPr>
          <a:xfrm>
            <a:off x="3657600" y="3339273"/>
            <a:ext cx="3923102" cy="461665"/>
          </a:xfrm>
          <a:prstGeom prst="rect">
            <a:avLst/>
          </a:prstGeom>
          <a:noFill/>
        </p:spPr>
        <p:txBody>
          <a:bodyPr wrap="square" rtlCol="0">
            <a:spAutoFit/>
          </a:bodyPr>
          <a:lstStyle/>
          <a:p>
            <a:r>
              <a:rPr lang="en-US" sz="2400" i="1" dirty="0" smtClean="0">
                <a:solidFill>
                  <a:srgbClr val="002060"/>
                </a:solidFill>
              </a:rPr>
              <a:t>Important Learning</a:t>
            </a:r>
            <a:r>
              <a:rPr lang="en-US" sz="2400" i="1" dirty="0">
                <a:solidFill>
                  <a:srgbClr val="002060"/>
                </a:solidFill>
              </a:rPr>
              <a:t> </a:t>
            </a:r>
            <a:r>
              <a:rPr lang="en-US" sz="2400" i="1" dirty="0" smtClean="0">
                <a:solidFill>
                  <a:srgbClr val="002060"/>
                </a:solidFill>
              </a:rPr>
              <a:t>Needs</a:t>
            </a:r>
            <a:endParaRPr lang="en-US" sz="2400" i="1" dirty="0">
              <a:solidFill>
                <a:srgbClr val="002060"/>
              </a:solidFill>
            </a:endParaRPr>
          </a:p>
        </p:txBody>
      </p:sp>
    </p:spTree>
    <p:extLst>
      <p:ext uri="{BB962C8B-B14F-4D97-AF65-F5344CB8AC3E}">
        <p14:creationId xmlns:p14="http://schemas.microsoft.com/office/powerpoint/2010/main" val="747175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38200" y="381000"/>
            <a:ext cx="6324600" cy="1096962"/>
          </a:xfrm>
          <a:ln>
            <a:solidFill>
              <a:schemeClr val="bg1"/>
            </a:solidFill>
          </a:ln>
        </p:spPr>
        <p:txBody>
          <a:bodyPr>
            <a:normAutofit/>
          </a:bodyPr>
          <a:lstStyle/>
          <a:p>
            <a:pPr algn="ctr"/>
            <a:r>
              <a:rPr lang="en-US" dirty="0" smtClean="0">
                <a:solidFill>
                  <a:schemeClr val="bg1"/>
                </a:solidFill>
              </a:rPr>
              <a:t>SLO Process Design</a:t>
            </a:r>
            <a:endParaRPr lang="en-US" dirty="0">
              <a:solidFill>
                <a:schemeClr val="bg1"/>
              </a:solidFill>
            </a:endParaRPr>
          </a:p>
        </p:txBody>
      </p:sp>
      <p:graphicFrame>
        <p:nvGraphicFramePr>
          <p:cNvPr id="5" name="Diagram 4"/>
          <p:cNvGraphicFramePr/>
          <p:nvPr/>
        </p:nvGraphicFramePr>
        <p:xfrm>
          <a:off x="685800" y="1905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269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nvSpPr>
        <p:spPr>
          <a:xfrm>
            <a:off x="1295400" y="2362200"/>
            <a:ext cx="6400800" cy="38100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a:t>
            </a:r>
            <a:endParaRPr lang="en-US" dirty="0"/>
          </a:p>
        </p:txBody>
      </p:sp>
      <p:sp>
        <p:nvSpPr>
          <p:cNvPr id="16" name="Vertical Text Placeholder 15"/>
          <p:cNvSpPr>
            <a:spLocks noGrp="1"/>
          </p:cNvSpPr>
          <p:nvPr>
            <p:ph type="body" orient="vert" idx="1"/>
          </p:nvPr>
        </p:nvSpPr>
        <p:spPr>
          <a:xfrm rot="16200000">
            <a:off x="1637846" y="-1304925"/>
            <a:ext cx="6172200" cy="8782050"/>
          </a:xfrm>
        </p:spPr>
        <p:txBody>
          <a:bodyPr/>
          <a:lstStyle/>
          <a:p>
            <a:pPr marL="0" indent="0">
              <a:buNone/>
            </a:pPr>
            <a:r>
              <a:rPr lang="en-US" sz="3200" u="sng" dirty="0" smtClean="0"/>
              <a:t>C R I T E R I A</a:t>
            </a:r>
          </a:p>
          <a:p>
            <a:r>
              <a:rPr lang="en-US" sz="2400" dirty="0" smtClean="0">
                <a:solidFill>
                  <a:schemeClr val="bg1"/>
                </a:solidFill>
              </a:rPr>
              <a:t>Goals are based upon the </a:t>
            </a:r>
            <a:r>
              <a:rPr lang="en-US" sz="2400" dirty="0" smtClean="0">
                <a:solidFill>
                  <a:srgbClr val="FFFF00"/>
                </a:solidFill>
              </a:rPr>
              <a:t>“big ideas” </a:t>
            </a:r>
            <a:r>
              <a:rPr lang="en-US" sz="2400" dirty="0" smtClean="0">
                <a:solidFill>
                  <a:schemeClr val="bg1"/>
                </a:solidFill>
              </a:rPr>
              <a:t>within the content standards.</a:t>
            </a:r>
          </a:p>
          <a:p>
            <a:endParaRPr lang="en-US" sz="2400" dirty="0" smtClean="0">
              <a:solidFill>
                <a:schemeClr val="bg1"/>
              </a:solidFill>
            </a:endParaRPr>
          </a:p>
          <a:p>
            <a:r>
              <a:rPr lang="en-US" sz="2400" dirty="0" smtClean="0">
                <a:solidFill>
                  <a:schemeClr val="bg1"/>
                </a:solidFill>
              </a:rPr>
              <a:t>Performance indicators are </a:t>
            </a:r>
            <a:r>
              <a:rPr lang="en-US" sz="2400" dirty="0" smtClean="0">
                <a:solidFill>
                  <a:srgbClr val="FFFF00"/>
                </a:solidFill>
              </a:rPr>
              <a:t>specific, measureable, attainable</a:t>
            </a:r>
            <a:r>
              <a:rPr lang="en-US" sz="2400" dirty="0" smtClean="0">
                <a:solidFill>
                  <a:schemeClr val="bg1"/>
                </a:solidFill>
              </a:rPr>
              <a:t>, and </a:t>
            </a:r>
            <a:r>
              <a:rPr lang="en-US" sz="2400" dirty="0" smtClean="0">
                <a:solidFill>
                  <a:srgbClr val="FFFF00"/>
                </a:solidFill>
              </a:rPr>
              <a:t>realistic.</a:t>
            </a:r>
          </a:p>
          <a:p>
            <a:endParaRPr lang="en-US" sz="2400" dirty="0">
              <a:solidFill>
                <a:schemeClr val="bg1"/>
              </a:solidFill>
            </a:endParaRPr>
          </a:p>
          <a:p>
            <a:r>
              <a:rPr lang="en-US" sz="2400" dirty="0" smtClean="0">
                <a:solidFill>
                  <a:schemeClr val="bg1"/>
                </a:solidFill>
              </a:rPr>
              <a:t>Performance measures should be </a:t>
            </a:r>
            <a:r>
              <a:rPr lang="en-US" sz="2400" dirty="0" smtClean="0">
                <a:solidFill>
                  <a:srgbClr val="FFFF00"/>
                </a:solidFill>
              </a:rPr>
              <a:t>valid, reliable,</a:t>
            </a:r>
            <a:r>
              <a:rPr lang="en-US" sz="2400" dirty="0" smtClean="0">
                <a:solidFill>
                  <a:schemeClr val="bg1"/>
                </a:solidFill>
              </a:rPr>
              <a:t> and </a:t>
            </a:r>
            <a:r>
              <a:rPr lang="en-US" sz="2400" dirty="0" smtClean="0">
                <a:solidFill>
                  <a:srgbClr val="FFFF00"/>
                </a:solidFill>
              </a:rPr>
              <a:t>rigorous assessments.</a:t>
            </a:r>
          </a:p>
          <a:p>
            <a:endParaRPr lang="en-US" sz="2400" dirty="0">
              <a:solidFill>
                <a:schemeClr val="bg1"/>
              </a:solidFill>
            </a:endParaRPr>
          </a:p>
          <a:p>
            <a:r>
              <a:rPr lang="en-US" sz="2400" dirty="0" smtClean="0">
                <a:solidFill>
                  <a:schemeClr val="bg1"/>
                </a:solidFill>
              </a:rPr>
              <a:t>Data should be </a:t>
            </a:r>
            <a:r>
              <a:rPr lang="en-US" sz="2400" dirty="0" smtClean="0">
                <a:solidFill>
                  <a:srgbClr val="FFFF00"/>
                </a:solidFill>
              </a:rPr>
              <a:t>collected, organized</a:t>
            </a:r>
            <a:r>
              <a:rPr lang="en-US" sz="2400" dirty="0" smtClean="0">
                <a:solidFill>
                  <a:schemeClr val="bg1"/>
                </a:solidFill>
              </a:rPr>
              <a:t>, and</a:t>
            </a:r>
          </a:p>
          <a:p>
            <a:pPr marL="0" indent="0">
              <a:buNone/>
            </a:pPr>
            <a:r>
              <a:rPr lang="en-US" sz="2400" dirty="0">
                <a:solidFill>
                  <a:schemeClr val="bg1"/>
                </a:solidFill>
              </a:rPr>
              <a:t> </a:t>
            </a:r>
            <a:r>
              <a:rPr lang="en-US" sz="2400" dirty="0" smtClean="0">
                <a:solidFill>
                  <a:schemeClr val="bg1"/>
                </a:solidFill>
              </a:rPr>
              <a:t>   </a:t>
            </a:r>
            <a:r>
              <a:rPr lang="en-US" sz="2400" dirty="0" smtClean="0">
                <a:solidFill>
                  <a:srgbClr val="FFFF00"/>
                </a:solidFill>
              </a:rPr>
              <a:t>reported</a:t>
            </a:r>
            <a:r>
              <a:rPr lang="en-US" sz="2400" dirty="0" smtClean="0">
                <a:solidFill>
                  <a:schemeClr val="bg1"/>
                </a:solidFill>
              </a:rPr>
              <a:t> in a </a:t>
            </a:r>
            <a:r>
              <a:rPr lang="en-US" sz="2400" dirty="0" smtClean="0">
                <a:solidFill>
                  <a:srgbClr val="FFFF00"/>
                </a:solidFill>
              </a:rPr>
              <a:t>consistent </a:t>
            </a:r>
            <a:r>
              <a:rPr lang="en-US" sz="2400" dirty="0" smtClean="0">
                <a:solidFill>
                  <a:schemeClr val="bg1"/>
                </a:solidFill>
              </a:rPr>
              <a:t>manner.</a:t>
            </a:r>
          </a:p>
          <a:p>
            <a:endParaRPr lang="en-US" sz="2400" dirty="0">
              <a:solidFill>
                <a:schemeClr val="bg1"/>
              </a:solidFill>
            </a:endParaRPr>
          </a:p>
          <a:p>
            <a:r>
              <a:rPr lang="en-US" sz="2400" dirty="0" smtClean="0">
                <a:solidFill>
                  <a:schemeClr val="bg1"/>
                </a:solidFill>
              </a:rPr>
              <a:t>Teacher </a:t>
            </a:r>
            <a:r>
              <a:rPr lang="en-US" sz="2400" dirty="0" smtClean="0">
                <a:solidFill>
                  <a:srgbClr val="FFFF00"/>
                </a:solidFill>
              </a:rPr>
              <a:t>expectations</a:t>
            </a:r>
            <a:r>
              <a:rPr lang="en-US" sz="2400" dirty="0" smtClean="0">
                <a:solidFill>
                  <a:schemeClr val="bg1"/>
                </a:solidFill>
              </a:rPr>
              <a:t> of student </a:t>
            </a:r>
          </a:p>
          <a:p>
            <a:pPr marL="0" indent="0">
              <a:buNone/>
            </a:pPr>
            <a:r>
              <a:rPr lang="en-US" sz="2400" dirty="0">
                <a:solidFill>
                  <a:schemeClr val="bg1"/>
                </a:solidFill>
              </a:rPr>
              <a:t> </a:t>
            </a:r>
            <a:r>
              <a:rPr lang="en-US" sz="2400" dirty="0" smtClean="0">
                <a:solidFill>
                  <a:schemeClr val="bg1"/>
                </a:solidFill>
              </a:rPr>
              <a:t>   achievement  should be </a:t>
            </a:r>
            <a:r>
              <a:rPr lang="en-US" sz="2400" dirty="0" smtClean="0">
                <a:solidFill>
                  <a:srgbClr val="FFFF00"/>
                </a:solidFill>
              </a:rPr>
              <a:t>demanding</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097343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219200" y="1066800"/>
            <a:ext cx="7162800" cy="1865376"/>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t>III. SLO Template 10.0</a:t>
            </a:r>
            <a:endParaRPr lang="en-US" sz="4400" b="1" dirty="0"/>
          </a:p>
        </p:txBody>
      </p:sp>
      <p:pic>
        <p:nvPicPr>
          <p:cNvPr id="8" name="Picture 7" descr="RIA w Flag Ver Gradient.jpg"/>
          <p:cNvPicPr>
            <a:picLocks noChangeAspect="1"/>
          </p:cNvPicPr>
          <p:nvPr/>
        </p:nvPicPr>
        <p:blipFill>
          <a:blip r:embed="rId3" cstate="print"/>
          <a:stretch>
            <a:fillRect/>
          </a:stretch>
        </p:blipFill>
        <p:spPr>
          <a:xfrm>
            <a:off x="8610600" y="6240463"/>
            <a:ext cx="533400" cy="617537"/>
          </a:xfrm>
          <a:prstGeom prst="rect">
            <a:avLst/>
          </a:prstGeom>
        </p:spPr>
      </p:pic>
    </p:spTree>
    <p:extLst>
      <p:ext uri="{BB962C8B-B14F-4D97-AF65-F5344CB8AC3E}">
        <p14:creationId xmlns:p14="http://schemas.microsoft.com/office/powerpoint/2010/main" val="3815766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90600" y="304800"/>
            <a:ext cx="6324600" cy="1096962"/>
          </a:xfrm>
          <a:ln>
            <a:solidFill>
              <a:schemeClr val="bg1"/>
            </a:solidFill>
          </a:ln>
        </p:spPr>
        <p:txBody>
          <a:bodyPr>
            <a:normAutofit/>
          </a:bodyPr>
          <a:lstStyle/>
          <a:p>
            <a:pPr algn="ctr"/>
            <a:r>
              <a:rPr lang="en-US" dirty="0" smtClean="0">
                <a:solidFill>
                  <a:schemeClr val="bg1"/>
                </a:solidFill>
              </a:rPr>
              <a:t>SLO Template 10.0 Process</a:t>
            </a:r>
            <a:endParaRPr lang="en-US" dirty="0">
              <a:solidFill>
                <a:schemeClr val="bg1"/>
              </a:solidFill>
            </a:endParaRPr>
          </a:p>
        </p:txBody>
      </p:sp>
      <p:sp>
        <p:nvSpPr>
          <p:cNvPr id="4" name="Content Placeholder 2"/>
          <p:cNvSpPr>
            <a:spLocks noGrp="1"/>
          </p:cNvSpPr>
          <p:nvPr/>
        </p:nvSpPr>
        <p:spPr>
          <a:xfrm>
            <a:off x="533400" y="1600200"/>
            <a:ext cx="6934200" cy="50292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lgn="ctr">
              <a:buNone/>
            </a:pPr>
            <a:r>
              <a:rPr lang="en-US" sz="3600" dirty="0" smtClean="0">
                <a:solidFill>
                  <a:schemeClr val="bg1"/>
                </a:solidFill>
                <a:latin typeface="+mj-lt"/>
                <a:ea typeface="Tahoma" pitchFamily="34" charset="0"/>
                <a:cs typeface="Tahoma" pitchFamily="34" charset="0"/>
              </a:rPr>
              <a:t>A tool used to identify goals, indicators, and performance measures for use in the greater Teacher Effectiveness System</a:t>
            </a:r>
          </a:p>
          <a:p>
            <a:pPr marL="0" indent="0" algn="ctr">
              <a:buNone/>
            </a:pPr>
            <a:endParaRPr lang="en-US" sz="3600" dirty="0">
              <a:solidFill>
                <a:schemeClr val="bg1"/>
              </a:solidFill>
              <a:latin typeface="+mj-lt"/>
            </a:endParaRPr>
          </a:p>
        </p:txBody>
      </p:sp>
      <p:sp>
        <p:nvSpPr>
          <p:cNvPr id="2" name="TextBox 1"/>
          <p:cNvSpPr txBox="1"/>
          <p:nvPr/>
        </p:nvSpPr>
        <p:spPr>
          <a:xfrm>
            <a:off x="541867" y="5142131"/>
            <a:ext cx="5160387" cy="646331"/>
          </a:xfrm>
          <a:prstGeom prst="rect">
            <a:avLst/>
          </a:prstGeom>
          <a:noFill/>
        </p:spPr>
        <p:txBody>
          <a:bodyPr wrap="none" rtlCol="0">
            <a:spAutoFit/>
          </a:bodyPr>
          <a:lstStyle/>
          <a:p>
            <a:r>
              <a:rPr lang="en-US" sz="3600" dirty="0" smtClean="0">
                <a:solidFill>
                  <a:srgbClr val="FFFF00"/>
                </a:solidFill>
              </a:rPr>
              <a:t>Handout: SLO Template</a:t>
            </a:r>
            <a:endParaRPr lang="en-US" sz="3600" dirty="0">
              <a:solidFill>
                <a:srgbClr val="FFFF00"/>
              </a:solidFill>
            </a:endParaRPr>
          </a:p>
        </p:txBody>
      </p:sp>
    </p:spTree>
    <p:extLst>
      <p:ext uri="{BB962C8B-B14F-4D97-AF65-F5344CB8AC3E}">
        <p14:creationId xmlns:p14="http://schemas.microsoft.com/office/powerpoint/2010/main" val="297269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38200" y="381000"/>
            <a:ext cx="6324600" cy="1096962"/>
          </a:xfrm>
          <a:ln>
            <a:solidFill>
              <a:schemeClr val="bg1"/>
            </a:solidFill>
          </a:ln>
        </p:spPr>
        <p:txBody>
          <a:bodyPr>
            <a:normAutofit/>
          </a:bodyPr>
          <a:lstStyle/>
          <a:p>
            <a:pPr algn="ctr"/>
            <a:r>
              <a:rPr lang="en-US" dirty="0" smtClean="0">
                <a:solidFill>
                  <a:schemeClr val="bg1"/>
                </a:solidFill>
              </a:rPr>
              <a:t>SLO Template Design</a:t>
            </a:r>
            <a:endParaRPr lang="en-US" dirty="0">
              <a:solidFill>
                <a:schemeClr val="bg1"/>
              </a:solidFill>
            </a:endParaRPr>
          </a:p>
        </p:txBody>
      </p:sp>
      <p:graphicFrame>
        <p:nvGraphicFramePr>
          <p:cNvPr id="4" name="Diagram 3"/>
          <p:cNvGraphicFramePr/>
          <p:nvPr>
            <p:extLst>
              <p:ext uri="{D42A27DB-BD31-4B8C-83A1-F6EECF244321}">
                <p14:modId xmlns:p14="http://schemas.microsoft.com/office/powerpoint/2010/main" val="2091463997"/>
              </p:ext>
            </p:extLst>
          </p:nvPr>
        </p:nvGraphicFramePr>
        <p:xfrm>
          <a:off x="533400" y="1600200"/>
          <a:ext cx="68580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200400" y="5029200"/>
            <a:ext cx="1659109" cy="338554"/>
          </a:xfrm>
          <a:prstGeom prst="rect">
            <a:avLst/>
          </a:prstGeom>
          <a:noFill/>
        </p:spPr>
        <p:txBody>
          <a:bodyPr wrap="none" rtlCol="0">
            <a:spAutoFit/>
          </a:bodyPr>
          <a:lstStyle/>
          <a:p>
            <a:r>
              <a:rPr lang="en-US" sz="1600" dirty="0" smtClean="0">
                <a:solidFill>
                  <a:schemeClr val="bg1"/>
                </a:solidFill>
                <a:latin typeface="+mj-lt"/>
              </a:rPr>
              <a:t>Expectations</a:t>
            </a:r>
            <a:endParaRPr lang="en-US" sz="1600" dirty="0">
              <a:solidFill>
                <a:schemeClr val="bg1"/>
              </a:solidFill>
              <a:latin typeface="+mj-lt"/>
            </a:endParaRPr>
          </a:p>
        </p:txBody>
      </p:sp>
    </p:spTree>
    <p:extLst>
      <p:ext uri="{BB962C8B-B14F-4D97-AF65-F5344CB8AC3E}">
        <p14:creationId xmlns:p14="http://schemas.microsoft.com/office/powerpoint/2010/main" val="297269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66800" y="304800"/>
            <a:ext cx="6324600" cy="1096962"/>
          </a:xfrm>
          <a:prstGeom prst="rect">
            <a:avLst/>
          </a:prstGeom>
          <a:ln>
            <a:solidFill>
              <a:schemeClr val="bg1"/>
            </a:solidFill>
          </a:ln>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bg1"/>
                </a:solidFill>
                <a:effectLst/>
                <a:uLnTx/>
                <a:uFillTx/>
                <a:latin typeface="+mj-lt"/>
                <a:ea typeface="+mj-ea"/>
                <a:cs typeface="+mj-cs"/>
              </a:rPr>
              <a:t>SLO Template Steps</a:t>
            </a:r>
            <a:r>
              <a:rPr lang="en-US" sz="3200" kern="0" dirty="0" smtClean="0">
                <a:solidFill>
                  <a:schemeClr val="bg1"/>
                </a:solidFill>
                <a:latin typeface="+mj-lt"/>
                <a:ea typeface="+mj-ea"/>
                <a:cs typeface="+mj-cs"/>
              </a:rPr>
              <a:t>: Teacher</a:t>
            </a:r>
            <a:endParaRPr kumimoji="0" lang="en-US" sz="3200" b="0" i="0" u="none" strike="noStrike" kern="0" cap="none" spc="0" normalizeH="0" baseline="0" noProof="0" dirty="0">
              <a:ln>
                <a:noFill/>
              </a:ln>
              <a:solidFill>
                <a:schemeClr val="bg1"/>
              </a:solidFill>
              <a:effectLst/>
              <a:uLnTx/>
              <a:uFillTx/>
              <a:latin typeface="+mj-lt"/>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3100303605"/>
              </p:ext>
            </p:extLst>
          </p:nvPr>
        </p:nvGraphicFramePr>
        <p:xfrm>
          <a:off x="1066801" y="1524000"/>
          <a:ext cx="6324599" cy="2706665"/>
        </p:xfrm>
        <a:graphic>
          <a:graphicData uri="http://schemas.openxmlformats.org/drawingml/2006/table">
            <a:tbl>
              <a:tblPr/>
              <a:tblGrid>
                <a:gridCol w="1043765"/>
                <a:gridCol w="1291789"/>
                <a:gridCol w="878417"/>
                <a:gridCol w="1136774"/>
                <a:gridCol w="981760"/>
                <a:gridCol w="992094"/>
              </a:tblGrid>
              <a:tr h="457200">
                <a:tc gridSpan="6">
                  <a:txBody>
                    <a:bodyPr/>
                    <a:lstStyle/>
                    <a:p>
                      <a:pPr marL="342900" marR="0" lvl="0" indent="-342900" algn="ctr">
                        <a:lnSpc>
                          <a:spcPct val="115000"/>
                        </a:lnSpc>
                        <a:spcBef>
                          <a:spcPts val="0"/>
                        </a:spcBef>
                        <a:spcAft>
                          <a:spcPts val="0"/>
                        </a:spcAft>
                        <a:buFont typeface="+mj-lt"/>
                        <a:buAutoNum type="arabicPeriod"/>
                        <a:tabLst>
                          <a:tab pos="219075" algn="l"/>
                        </a:tabLst>
                      </a:pPr>
                      <a:r>
                        <a:rPr lang="en-US" sz="1800" b="1" dirty="0">
                          <a:latin typeface="Times New Roman"/>
                          <a:ea typeface="Calibri"/>
                          <a:cs typeface="Times New Roman"/>
                        </a:rPr>
                        <a:t>Classroom Context</a:t>
                      </a:r>
                      <a:endParaRPr lang="en-US" sz="1800" dirty="0">
                        <a:latin typeface="Calibri"/>
                        <a:ea typeface="Calibri"/>
                        <a:cs typeface="Times New Roman"/>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2287">
                <a:tc>
                  <a:txBody>
                    <a:bodyPr/>
                    <a:lstStyle/>
                    <a:p>
                      <a:pPr marL="0" marR="0">
                        <a:lnSpc>
                          <a:spcPct val="115000"/>
                        </a:lnSpc>
                        <a:spcBef>
                          <a:spcPts val="0"/>
                        </a:spcBef>
                        <a:spcAft>
                          <a:spcPts val="0"/>
                        </a:spcAft>
                      </a:pPr>
                      <a:r>
                        <a:rPr lang="en-US" sz="1000" b="1">
                          <a:latin typeface="Times New Roman"/>
                          <a:ea typeface="Calibri"/>
                          <a:cs typeface="Times New Roman"/>
                        </a:rPr>
                        <a:t>1a. Name</a:t>
                      </a:r>
                      <a:endParaRPr lang="en-US" sz="1000">
                        <a:latin typeface="Calibri"/>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endParaRPr lang="en-US" sz="900">
                        <a:latin typeface="Times New Roman"/>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latin typeface="Times New Roman"/>
                          <a:ea typeface="Calibri"/>
                          <a:cs typeface="Times New Roman"/>
                        </a:rPr>
                        <a:t>1b. School</a:t>
                      </a:r>
                      <a:endParaRPr lang="en-US" sz="1000">
                        <a:latin typeface="Calibri"/>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endParaRPr lang="en-US" sz="900">
                        <a:latin typeface="Times New Roman"/>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latin typeface="Times New Roman"/>
                          <a:ea typeface="Calibri"/>
                          <a:cs typeface="Times New Roman"/>
                        </a:rPr>
                        <a:t>1c. District</a:t>
                      </a:r>
                      <a:endParaRPr lang="en-US" sz="1000">
                        <a:latin typeface="Calibri"/>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endParaRPr lang="en-US" sz="900">
                        <a:latin typeface="Times New Roman"/>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3589">
                <a:tc>
                  <a:txBody>
                    <a:bodyPr/>
                    <a:lstStyle/>
                    <a:p>
                      <a:pPr marL="0" marR="0">
                        <a:lnSpc>
                          <a:spcPct val="115000"/>
                        </a:lnSpc>
                        <a:spcBef>
                          <a:spcPts val="0"/>
                        </a:spcBef>
                        <a:spcAft>
                          <a:spcPts val="0"/>
                        </a:spcAft>
                      </a:pPr>
                      <a:r>
                        <a:rPr lang="en-US" sz="1000" b="1">
                          <a:latin typeface="Times New Roman"/>
                          <a:ea typeface="Calibri"/>
                          <a:cs typeface="Times New Roman"/>
                        </a:rPr>
                        <a:t>1d. Class/ Course Title </a:t>
                      </a:r>
                      <a:endParaRPr lang="en-US" sz="1000">
                        <a:latin typeface="Calibri"/>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endParaRPr lang="en-US" sz="900" dirty="0">
                        <a:latin typeface="Times New Roman"/>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latin typeface="Times New Roman"/>
                          <a:ea typeface="Calibri"/>
                          <a:cs typeface="Times New Roman"/>
                        </a:rPr>
                        <a:t>1e. Grade Level</a:t>
                      </a:r>
                      <a:endParaRPr lang="en-US" sz="1000">
                        <a:latin typeface="Calibri"/>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endParaRPr lang="en-US" sz="900">
                        <a:latin typeface="Times New Roman"/>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latin typeface="Times New Roman"/>
                          <a:ea typeface="Calibri"/>
                          <a:cs typeface="Times New Roman"/>
                        </a:rPr>
                        <a:t>1f. Total # of Students</a:t>
                      </a:r>
                      <a:endParaRPr lang="en-US" sz="1000">
                        <a:latin typeface="Calibri"/>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endParaRPr lang="en-US" sz="900" dirty="0">
                        <a:latin typeface="Times New Roman"/>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3589">
                <a:tc>
                  <a:txBody>
                    <a:bodyPr/>
                    <a:lstStyle/>
                    <a:p>
                      <a:pPr marL="0" marR="0">
                        <a:lnSpc>
                          <a:spcPct val="115000"/>
                        </a:lnSpc>
                        <a:spcBef>
                          <a:spcPts val="0"/>
                        </a:spcBef>
                        <a:spcAft>
                          <a:spcPts val="0"/>
                        </a:spcAft>
                      </a:pPr>
                      <a:r>
                        <a:rPr lang="en-US" sz="1000" b="1">
                          <a:latin typeface="Times New Roman"/>
                          <a:ea typeface="Calibri"/>
                          <a:cs typeface="Times New Roman"/>
                        </a:rPr>
                        <a:t>1g. Typical</a:t>
                      </a:r>
                      <a:endParaRPr lang="en-US" sz="1000">
                        <a:latin typeface="Calibri"/>
                        <a:ea typeface="Calibri"/>
                        <a:cs typeface="Times New Roman"/>
                      </a:endParaRPr>
                    </a:p>
                    <a:p>
                      <a:pPr marL="0" marR="0">
                        <a:lnSpc>
                          <a:spcPct val="115000"/>
                        </a:lnSpc>
                        <a:spcBef>
                          <a:spcPts val="0"/>
                        </a:spcBef>
                        <a:spcAft>
                          <a:spcPts val="0"/>
                        </a:spcAft>
                      </a:pPr>
                      <a:r>
                        <a:rPr lang="en-US" sz="1000" b="1">
                          <a:latin typeface="Times New Roman"/>
                          <a:ea typeface="Calibri"/>
                          <a:cs typeface="Times New Roman"/>
                        </a:rPr>
                        <a:t>Class Size</a:t>
                      </a:r>
                      <a:endParaRPr lang="en-US" sz="1000">
                        <a:latin typeface="Calibri"/>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endParaRPr lang="en-US" sz="900">
                        <a:latin typeface="Times New Roman"/>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latin typeface="Times New Roman"/>
                          <a:ea typeface="Calibri"/>
                          <a:cs typeface="Times New Roman"/>
                        </a:rPr>
                        <a:t>1h. Class Frequency</a:t>
                      </a:r>
                      <a:endParaRPr lang="en-US" sz="1000">
                        <a:latin typeface="Calibri"/>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endParaRPr lang="en-US" sz="900">
                        <a:latin typeface="Times New Roman"/>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latin typeface="Times New Roman"/>
                          <a:ea typeface="Calibri"/>
                          <a:cs typeface="Times New Roman"/>
                        </a:rPr>
                        <a:t>1i. Typical Class Duration</a:t>
                      </a:r>
                      <a:endParaRPr lang="en-US" sz="1000">
                        <a:latin typeface="Calibri"/>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endParaRPr lang="en-US" sz="900" dirty="0">
                        <a:latin typeface="Times New Roman"/>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121" name="Picture 2" descr="j0293236">
            <a:hlinkClick r:id="rId2" action="ppaction://hlinkfile" tooltip="Help-Section 1"/>
          </p:cNvPr>
          <p:cNvPicPr>
            <a:picLocks noChangeAspect="1" noChangeArrowheads="1"/>
          </p:cNvPicPr>
          <p:nvPr/>
        </p:nvPicPr>
        <p:blipFill>
          <a:blip r:embed="rId3" cstate="print"/>
          <a:srcRect/>
          <a:stretch>
            <a:fillRect/>
          </a:stretch>
        </p:blipFill>
        <p:spPr bwMode="auto">
          <a:xfrm>
            <a:off x="6629400" y="53975"/>
            <a:ext cx="236538" cy="174625"/>
          </a:xfrm>
          <a:prstGeom prst="rect">
            <a:avLst/>
          </a:prstGeom>
          <a:noFill/>
        </p:spPr>
      </p:pic>
      <p:graphicFrame>
        <p:nvGraphicFramePr>
          <p:cNvPr id="6" name="Table 5"/>
          <p:cNvGraphicFramePr>
            <a:graphicFrameLocks noGrp="1"/>
          </p:cNvGraphicFramePr>
          <p:nvPr>
            <p:extLst>
              <p:ext uri="{D42A27DB-BD31-4B8C-83A1-F6EECF244321}">
                <p14:modId xmlns:p14="http://schemas.microsoft.com/office/powerpoint/2010/main" val="4096647963"/>
              </p:ext>
            </p:extLst>
          </p:nvPr>
        </p:nvGraphicFramePr>
        <p:xfrm>
          <a:off x="1066800" y="4419600"/>
          <a:ext cx="6324600" cy="1905001"/>
        </p:xfrm>
        <a:graphic>
          <a:graphicData uri="http://schemas.openxmlformats.org/drawingml/2006/table">
            <a:tbl>
              <a:tblPr/>
              <a:tblGrid>
                <a:gridCol w="1457138"/>
                <a:gridCol w="4867462"/>
              </a:tblGrid>
              <a:tr h="428348">
                <a:tc gridSpan="2">
                  <a:txBody>
                    <a:bodyPr/>
                    <a:lstStyle/>
                    <a:p>
                      <a:pPr marL="342900" marR="0" lvl="0" indent="-342900" algn="ctr">
                        <a:lnSpc>
                          <a:spcPct val="115000"/>
                        </a:lnSpc>
                        <a:spcBef>
                          <a:spcPts val="0"/>
                        </a:spcBef>
                        <a:spcAft>
                          <a:spcPts val="0"/>
                        </a:spcAft>
                        <a:buFont typeface="+mj-lt"/>
                        <a:buNone/>
                      </a:pPr>
                      <a:r>
                        <a:rPr lang="en-US" sz="1800" b="1" dirty="0" smtClean="0">
                          <a:latin typeface="Times New Roman"/>
                          <a:ea typeface="Calibri"/>
                          <a:cs typeface="Times New Roman"/>
                        </a:rPr>
                        <a:t>2.  SLO </a:t>
                      </a:r>
                      <a:r>
                        <a:rPr lang="en-US" sz="1800" b="1" dirty="0">
                          <a:latin typeface="Times New Roman"/>
                          <a:ea typeface="Calibri"/>
                          <a:cs typeface="Times New Roman"/>
                        </a:rPr>
                        <a:t>Goal</a:t>
                      </a:r>
                      <a:r>
                        <a:rPr lang="en-US" sz="1800" dirty="0">
                          <a:latin typeface="Calibri"/>
                          <a:ea typeface="Calibri"/>
                          <a:cs typeface="Times New Roman"/>
                        </a:rPr>
                        <a:t> </a:t>
                      </a: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n-US"/>
                    </a:p>
                  </a:txBody>
                  <a:tcPr/>
                </a:tc>
              </a:tr>
              <a:tr h="526281">
                <a:tc>
                  <a:txBody>
                    <a:bodyPr/>
                    <a:lstStyle/>
                    <a:p>
                      <a:pPr marL="0" marR="0">
                        <a:lnSpc>
                          <a:spcPct val="115000"/>
                        </a:lnSpc>
                        <a:spcBef>
                          <a:spcPts val="300"/>
                        </a:spcBef>
                        <a:spcAft>
                          <a:spcPts val="0"/>
                        </a:spcAft>
                      </a:pPr>
                      <a:r>
                        <a:rPr lang="en-US" sz="1000" b="1">
                          <a:latin typeface="Times New Roman"/>
                          <a:ea typeface="Calibri"/>
                          <a:cs typeface="Times New Roman"/>
                        </a:rPr>
                        <a:t>2a. Goal Statement</a:t>
                      </a:r>
                      <a:endParaRPr lang="en-US" sz="1000">
                        <a:latin typeface="Calibri"/>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300"/>
                        </a:spcBef>
                        <a:spcAft>
                          <a:spcPts val="0"/>
                        </a:spcAft>
                      </a:pPr>
                      <a:endParaRPr lang="en-US" sz="900" dirty="0">
                        <a:latin typeface="Times New Roman"/>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091">
                <a:tc>
                  <a:txBody>
                    <a:bodyPr/>
                    <a:lstStyle/>
                    <a:p>
                      <a:pPr marL="0" marR="0">
                        <a:lnSpc>
                          <a:spcPct val="115000"/>
                        </a:lnSpc>
                        <a:spcBef>
                          <a:spcPts val="0"/>
                        </a:spcBef>
                        <a:spcAft>
                          <a:spcPts val="0"/>
                        </a:spcAft>
                      </a:pPr>
                      <a:r>
                        <a:rPr lang="en-US" sz="1000" b="1">
                          <a:latin typeface="Times New Roman"/>
                          <a:ea typeface="Calibri"/>
                          <a:cs typeface="Times New Roman"/>
                        </a:rPr>
                        <a:t>2b. PA Standards </a:t>
                      </a:r>
                      <a:endParaRPr lang="en-US" sz="1000">
                        <a:latin typeface="Calibri"/>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endParaRPr lang="en-US" sz="900">
                        <a:latin typeface="Times New Roman"/>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281">
                <a:tc>
                  <a:txBody>
                    <a:bodyPr/>
                    <a:lstStyle/>
                    <a:p>
                      <a:pPr marL="0" marR="0">
                        <a:lnSpc>
                          <a:spcPct val="115000"/>
                        </a:lnSpc>
                        <a:spcBef>
                          <a:spcPts val="300"/>
                        </a:spcBef>
                        <a:spcAft>
                          <a:spcPts val="0"/>
                        </a:spcAft>
                      </a:pPr>
                      <a:r>
                        <a:rPr lang="en-US" sz="1000" b="1">
                          <a:latin typeface="Times New Roman"/>
                          <a:ea typeface="Calibri"/>
                          <a:cs typeface="Times New Roman"/>
                        </a:rPr>
                        <a:t>2c. Rationale</a:t>
                      </a:r>
                      <a:endParaRPr lang="en-US" sz="1000">
                        <a:latin typeface="Calibri"/>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300"/>
                        </a:spcBef>
                        <a:spcAft>
                          <a:spcPts val="0"/>
                        </a:spcAft>
                      </a:pPr>
                      <a:endParaRPr lang="en-US" sz="900" dirty="0">
                        <a:latin typeface="Times New Roman"/>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7269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219200" y="457200"/>
            <a:ext cx="7162800" cy="16764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t>I. Teacher Effectiveness System</a:t>
            </a:r>
            <a:endParaRPr lang="en-US" sz="4400" b="1" dirty="0"/>
          </a:p>
        </p:txBody>
      </p:sp>
      <p:pic>
        <p:nvPicPr>
          <p:cNvPr id="8" name="Picture 7" descr="RIA w Flag Ver Gradient.jpg"/>
          <p:cNvPicPr>
            <a:picLocks noChangeAspect="1"/>
          </p:cNvPicPr>
          <p:nvPr/>
        </p:nvPicPr>
        <p:blipFill>
          <a:blip r:embed="rId2" cstate="print"/>
          <a:stretch>
            <a:fillRect/>
          </a:stretch>
        </p:blipFill>
        <p:spPr>
          <a:xfrm>
            <a:off x="8610600" y="6240463"/>
            <a:ext cx="533400" cy="617537"/>
          </a:xfrm>
          <a:prstGeom prst="rect">
            <a:avLst/>
          </a:prstGeom>
        </p:spPr>
      </p:pic>
    </p:spTree>
    <p:extLst>
      <p:ext uri="{BB962C8B-B14F-4D97-AF65-F5344CB8AC3E}">
        <p14:creationId xmlns:p14="http://schemas.microsoft.com/office/powerpoint/2010/main" val="3815766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a:xfrm>
            <a:off x="3505200" y="152400"/>
            <a:ext cx="5638800" cy="6492081"/>
          </a:xfrm>
          <a:prstGeom prst="rect">
            <a:avLst/>
          </a:prstGeom>
        </p:spPr>
        <p:txBody>
          <a:bodyPr vert="horz" lIns="91440" tIns="45720" rIns="91440" bIns="45720" rtlCol="0">
            <a:normAutofit fontScale="3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buNone/>
            </a:pPr>
            <a:endParaRPr lang="en-US" sz="3200" b="1" u="sng" dirty="0" smtClean="0">
              <a:latin typeface="Calibri" pitchFamily="34" charset="0"/>
              <a:cs typeface="Calibri" pitchFamily="34" charset="0"/>
            </a:endParaRPr>
          </a:p>
          <a:p>
            <a:pPr marL="0" lvl="1"/>
            <a:r>
              <a:rPr lang="en-US" sz="9600" b="1" u="sng" dirty="0">
                <a:solidFill>
                  <a:srgbClr val="FFFF00"/>
                </a:solidFill>
              </a:rPr>
              <a:t>Spanish 1</a:t>
            </a:r>
          </a:p>
          <a:p>
            <a:r>
              <a:rPr lang="en-US" sz="9600" dirty="0">
                <a:solidFill>
                  <a:srgbClr val="FFFF00"/>
                </a:solidFill>
              </a:rPr>
              <a:t>Students will be able demonstrate effective communication in the target language by speaking and listening, writing, and reading</a:t>
            </a:r>
            <a:r>
              <a:rPr lang="en-US" sz="9600" dirty="0" smtClean="0">
                <a:solidFill>
                  <a:srgbClr val="FFFF00"/>
                </a:solidFill>
              </a:rPr>
              <a:t>.</a:t>
            </a:r>
          </a:p>
          <a:p>
            <a:r>
              <a:rPr lang="en-US" sz="9600" dirty="0" smtClean="0">
                <a:solidFill>
                  <a:srgbClr val="00B0F0"/>
                </a:solidFill>
              </a:rPr>
              <a:t> </a:t>
            </a:r>
            <a:endParaRPr lang="en-US" sz="9600" dirty="0">
              <a:solidFill>
                <a:srgbClr val="00B0F0"/>
              </a:solidFill>
            </a:endParaRPr>
          </a:p>
          <a:p>
            <a:pPr marL="0" lvl="1"/>
            <a:r>
              <a:rPr lang="en-US" sz="9600" b="1" u="sng" dirty="0" smtClean="0">
                <a:solidFill>
                  <a:srgbClr val="92D050"/>
                </a:solidFill>
              </a:rPr>
              <a:t>8</a:t>
            </a:r>
            <a:r>
              <a:rPr lang="en-US" sz="9600" b="1" u="sng" baseline="30000" dirty="0" smtClean="0">
                <a:solidFill>
                  <a:srgbClr val="92D050"/>
                </a:solidFill>
              </a:rPr>
              <a:t>th</a:t>
            </a:r>
            <a:r>
              <a:rPr lang="en-US" sz="9600" b="1" u="sng" dirty="0" smtClean="0">
                <a:solidFill>
                  <a:srgbClr val="92D050"/>
                </a:solidFill>
              </a:rPr>
              <a:t> </a:t>
            </a:r>
            <a:r>
              <a:rPr lang="en-US" sz="9600" b="1" u="sng" dirty="0">
                <a:solidFill>
                  <a:srgbClr val="92D050"/>
                </a:solidFill>
              </a:rPr>
              <a:t>Grade Art</a:t>
            </a:r>
          </a:p>
          <a:p>
            <a:pPr marL="0" lvl="1"/>
            <a:r>
              <a:rPr lang="en-US" sz="9600" dirty="0">
                <a:solidFill>
                  <a:srgbClr val="92D050"/>
                </a:solidFill>
              </a:rPr>
              <a:t>Students will demonstrate the ability to manipulate visual art materials and tools to create works based on the ideas of other artists and to evaluate the processes and products of themselves and other artists.</a:t>
            </a:r>
          </a:p>
          <a:p>
            <a:endParaRPr lang="en-US" sz="9600" b="1" u="sng" dirty="0" smtClean="0">
              <a:solidFill>
                <a:srgbClr val="FFC000"/>
              </a:solidFill>
            </a:endParaRPr>
          </a:p>
          <a:p>
            <a:pPr marL="0" lvl="1" indent="0">
              <a:buNone/>
            </a:pPr>
            <a:endParaRPr lang="en-US" sz="6800" dirty="0"/>
          </a:p>
        </p:txBody>
      </p:sp>
      <p:sp>
        <p:nvSpPr>
          <p:cNvPr id="5" name="Rectangle 4"/>
          <p:cNvSpPr/>
          <p:nvPr/>
        </p:nvSpPr>
        <p:spPr>
          <a:xfrm>
            <a:off x="-59267" y="1905000"/>
            <a:ext cx="3851697" cy="4401205"/>
          </a:xfrm>
          <a:prstGeom prst="rect">
            <a:avLst/>
          </a:prstGeom>
          <a:noFill/>
        </p:spPr>
        <p:txBody>
          <a:bodyPr wrap="square" lIns="91440" tIns="45720" rIns="91440" bIns="45720">
            <a:spAutoFit/>
          </a:bodyPr>
          <a:lstStyle/>
          <a:p>
            <a:pPr marL="287338" lvl="1" indent="-287338" algn="ctr">
              <a:buNone/>
            </a:pPr>
            <a:r>
              <a:rPr lang="en-US" sz="4000" b="1" cap="none" spc="0" dirty="0">
                <a:ln w="17780" cmpd="sng">
                  <a:solidFill>
                    <a:srgbClr val="FFFFFF"/>
                  </a:solidFill>
                  <a:prstDash val="solid"/>
                  <a:miter lim="800000"/>
                </a:ln>
                <a:solidFill>
                  <a:srgbClr val="FFFF00"/>
                </a:solidFill>
                <a:effectLst>
                  <a:outerShdw blurRad="50800" algn="tl" rotWithShape="0">
                    <a:srgbClr val="000000"/>
                  </a:outerShdw>
                </a:effectLst>
                <a:latin typeface="Calibri" pitchFamily="34" charset="0"/>
                <a:cs typeface="Calibri" pitchFamily="34" charset="0"/>
              </a:rPr>
              <a:t>2a. </a:t>
            </a:r>
            <a:endParaRPr lang="en-US" sz="4000" b="1" cap="none" spc="0" dirty="0" smtClean="0">
              <a:ln w="17780" cmpd="sng">
                <a:solidFill>
                  <a:srgbClr val="FFFFFF"/>
                </a:solidFill>
                <a:prstDash val="solid"/>
                <a:miter lim="800000"/>
              </a:ln>
              <a:solidFill>
                <a:srgbClr val="FFFF00"/>
              </a:solidFill>
              <a:effectLst>
                <a:outerShdw blurRad="50800" algn="tl" rotWithShape="0">
                  <a:srgbClr val="000000"/>
                </a:outerShdw>
              </a:effectLst>
              <a:latin typeface="Calibri" pitchFamily="34" charset="0"/>
              <a:cs typeface="Calibri" pitchFamily="34" charset="0"/>
            </a:endParaRPr>
          </a:p>
          <a:p>
            <a:pPr marL="287338" lvl="1" indent="-287338" algn="ctr">
              <a:buNone/>
            </a:pPr>
            <a:r>
              <a:rPr lang="en-US" sz="4000" b="1" cap="none" spc="0" dirty="0" smtClean="0">
                <a:ln w="17780" cmpd="sng">
                  <a:solidFill>
                    <a:srgbClr val="FFFFFF"/>
                  </a:solidFill>
                  <a:prstDash val="solid"/>
                  <a:miter lim="800000"/>
                </a:ln>
                <a:solidFill>
                  <a:srgbClr val="FFFF00"/>
                </a:solidFill>
                <a:effectLst>
                  <a:outerShdw blurRad="50800" algn="tl" rotWithShape="0">
                    <a:srgbClr val="000000"/>
                  </a:outerShdw>
                </a:effectLst>
                <a:latin typeface="Calibri" pitchFamily="34" charset="0"/>
                <a:cs typeface="Calibri" pitchFamily="34" charset="0"/>
              </a:rPr>
              <a:t>The </a:t>
            </a:r>
            <a:r>
              <a:rPr lang="en-US" sz="4000" b="1" cap="none" spc="0" dirty="0">
                <a:ln w="17780" cmpd="sng">
                  <a:solidFill>
                    <a:srgbClr val="FFFFFF"/>
                  </a:solidFill>
                  <a:prstDash val="solid"/>
                  <a:miter lim="800000"/>
                </a:ln>
                <a:solidFill>
                  <a:srgbClr val="FFFF00"/>
                </a:solidFill>
                <a:effectLst>
                  <a:outerShdw blurRad="50800" algn="tl" rotWithShape="0">
                    <a:srgbClr val="000000"/>
                  </a:outerShdw>
                </a:effectLst>
                <a:latin typeface="Calibri" pitchFamily="34" charset="0"/>
                <a:cs typeface="Calibri" pitchFamily="34" charset="0"/>
              </a:rPr>
              <a:t>SLO Goal Statement</a:t>
            </a:r>
            <a:r>
              <a:rPr lang="en-US" sz="4000" b="1" cap="none" spc="0" dirty="0" smtClean="0">
                <a:ln w="17780" cmpd="sng">
                  <a:solidFill>
                    <a:srgbClr val="FFFFFF"/>
                  </a:solidFill>
                  <a:prstDash val="solid"/>
                  <a:miter lim="800000"/>
                </a:ln>
                <a:solidFill>
                  <a:srgbClr val="FFFF00"/>
                </a:solidFill>
                <a:effectLst>
                  <a:outerShdw blurRad="50800" algn="tl" rotWithShape="0">
                    <a:srgbClr val="000000"/>
                  </a:outerShdw>
                </a:effectLst>
                <a:latin typeface="Calibri" pitchFamily="34" charset="0"/>
                <a:cs typeface="Calibri" pitchFamily="34" charset="0"/>
              </a:rPr>
              <a:t>:</a:t>
            </a:r>
          </a:p>
          <a:p>
            <a:pPr marL="287338" lvl="1" indent="-287338" algn="ctr">
              <a:buNone/>
            </a:pPr>
            <a:endParaRPr lang="en-US" sz="4000" b="1" cap="none" spc="0" dirty="0" smtClean="0">
              <a:ln w="17780" cmpd="sng">
                <a:solidFill>
                  <a:srgbClr val="FFFFFF"/>
                </a:solidFill>
                <a:prstDash val="solid"/>
                <a:miter lim="800000"/>
              </a:ln>
              <a:solidFill>
                <a:srgbClr val="FFFF00"/>
              </a:solidFill>
              <a:effectLst>
                <a:outerShdw blurRad="50800" algn="tl" rotWithShape="0">
                  <a:srgbClr val="000000"/>
                </a:outerShdw>
              </a:effectLst>
              <a:latin typeface="Calibri" pitchFamily="34" charset="0"/>
              <a:cs typeface="Calibri" pitchFamily="34" charset="0"/>
            </a:endParaRPr>
          </a:p>
          <a:p>
            <a:pPr marL="287338" lvl="1" indent="-287338" algn="ctr">
              <a:buNone/>
            </a:pPr>
            <a:r>
              <a:rPr lang="en-US" sz="4000" b="1" dirty="0" smtClean="0">
                <a:ln w="17780" cmpd="sng">
                  <a:solidFill>
                    <a:srgbClr val="FFFFFF"/>
                  </a:solidFill>
                  <a:prstDash val="solid"/>
                  <a:miter lim="800000"/>
                </a:ln>
                <a:solidFill>
                  <a:srgbClr val="FFFF00"/>
                </a:solidFill>
                <a:effectLst>
                  <a:outerShdw blurRad="50800" algn="tl" rotWithShape="0">
                    <a:srgbClr val="000000"/>
                  </a:outerShdw>
                </a:effectLst>
                <a:latin typeface="Calibri" pitchFamily="34" charset="0"/>
                <a:cs typeface="Calibri" pitchFamily="34" charset="0"/>
              </a:rPr>
              <a:t>What’s the Important Learning?</a:t>
            </a:r>
            <a:r>
              <a:rPr lang="en-US" sz="4000" b="1" cap="none" spc="0" dirty="0" smtClean="0">
                <a:ln w="17780" cmpd="sng">
                  <a:solidFill>
                    <a:srgbClr val="FFFFFF"/>
                  </a:solidFill>
                  <a:prstDash val="solid"/>
                  <a:miter lim="800000"/>
                </a:ln>
                <a:solidFill>
                  <a:srgbClr val="FFFF00"/>
                </a:solidFill>
                <a:effectLst>
                  <a:outerShdw blurRad="50800" algn="tl" rotWithShape="0">
                    <a:srgbClr val="000000"/>
                  </a:outerShdw>
                </a:effectLst>
                <a:latin typeface="Calibri" pitchFamily="34" charset="0"/>
                <a:cs typeface="Calibri" pitchFamily="34" charset="0"/>
              </a:rPr>
              <a:t> </a:t>
            </a:r>
            <a:endParaRPr lang="en-US" sz="4000" b="1"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Tree>
    <p:extLst>
      <p:ext uri="{BB962C8B-B14F-4D97-AF65-F5344CB8AC3E}">
        <p14:creationId xmlns:p14="http://schemas.microsoft.com/office/powerpoint/2010/main" val="2182110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304800"/>
            <a:ext cx="6553200" cy="990600"/>
          </a:xfrm>
        </p:spPr>
        <p:txBody>
          <a:bodyPr/>
          <a:lstStyle/>
          <a:p>
            <a:r>
              <a:rPr lang="en-US" dirty="0" smtClean="0">
                <a:latin typeface="+mn-lt"/>
              </a:rPr>
              <a:t>Help for the Big Ideas -- SAS: Curriculum Framework</a:t>
            </a:r>
            <a:endParaRPr lang="en-US" dirty="0">
              <a:latin typeface="+mn-lt"/>
            </a:endParaRPr>
          </a:p>
        </p:txBody>
      </p:sp>
      <p:pic>
        <p:nvPicPr>
          <p:cNvPr id="21" name="Content Placeholder 20" descr="Screen Shot 2013-10-07 at 3.05.32 PM.png"/>
          <p:cNvPicPr>
            <a:picLocks noGrp="1" noChangeAspect="1"/>
          </p:cNvPicPr>
          <p:nvPr>
            <p:ph idx="1"/>
          </p:nvPr>
        </p:nvPicPr>
        <p:blipFill>
          <a:blip r:embed="rId2">
            <a:extLst>
              <a:ext uri="{28A0092B-C50C-407E-A947-70E740481C1C}">
                <a14:useLocalDpi xmlns:a14="http://schemas.microsoft.com/office/drawing/2010/main" val="0"/>
              </a:ext>
            </a:extLst>
          </a:blip>
          <a:srcRect l="9855" r="9855"/>
          <a:stretch>
            <a:fillRect/>
          </a:stretch>
        </p:blipFill>
        <p:spPr>
          <a:xfrm>
            <a:off x="0" y="1399067"/>
            <a:ext cx="9144000" cy="5458933"/>
          </a:xfrm>
        </p:spPr>
      </p:pic>
    </p:spTree>
    <p:extLst>
      <p:ext uri="{BB962C8B-B14F-4D97-AF65-F5344CB8AC3E}">
        <p14:creationId xmlns:p14="http://schemas.microsoft.com/office/powerpoint/2010/main" val="41316580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a:xfrm>
            <a:off x="3505200" y="186269"/>
            <a:ext cx="5334000" cy="6202362"/>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3200" dirty="0" smtClean="0">
                <a:solidFill>
                  <a:schemeClr val="bg1"/>
                </a:solidFill>
                <a:latin typeface="Calibri" pitchFamily="34" charset="0"/>
                <a:cs typeface="Calibri" pitchFamily="34" charset="0"/>
              </a:rPr>
              <a:t>Targeted </a:t>
            </a:r>
            <a:r>
              <a:rPr lang="en-US" sz="3200" dirty="0">
                <a:solidFill>
                  <a:schemeClr val="bg1"/>
                </a:solidFill>
                <a:latin typeface="Calibri" pitchFamily="34" charset="0"/>
                <a:cs typeface="Calibri" pitchFamily="34" charset="0"/>
              </a:rPr>
              <a:t>content standards used in developing </a:t>
            </a:r>
            <a:r>
              <a:rPr lang="en-US" sz="3200" dirty="0" smtClean="0">
                <a:solidFill>
                  <a:schemeClr val="bg1"/>
                </a:solidFill>
                <a:latin typeface="Calibri" pitchFamily="34" charset="0"/>
                <a:cs typeface="Calibri" pitchFamily="34" charset="0"/>
              </a:rPr>
              <a:t> the SLO.</a:t>
            </a:r>
          </a:p>
          <a:p>
            <a:pPr lvl="1">
              <a:buFont typeface="Arial" pitchFamily="34" charset="0"/>
              <a:buChar char="•"/>
            </a:pPr>
            <a:endParaRPr lang="en-US" sz="3600" i="1" dirty="0" smtClean="0">
              <a:solidFill>
                <a:srgbClr val="00B050"/>
              </a:solidFill>
              <a:latin typeface="Calibri" pitchFamily="34" charset="0"/>
              <a:cs typeface="Calibri" pitchFamily="34" charset="0"/>
            </a:endParaRPr>
          </a:p>
          <a:p>
            <a:pPr lvl="1" algn="ctr"/>
            <a:r>
              <a:rPr lang="en-US" sz="4800" i="1" dirty="0" smtClean="0">
                <a:solidFill>
                  <a:srgbClr val="00B050"/>
                </a:solidFill>
                <a:latin typeface="Calibri" pitchFamily="34" charset="0"/>
                <a:cs typeface="Calibri" pitchFamily="34" charset="0"/>
              </a:rPr>
              <a:t>Arts </a:t>
            </a:r>
            <a:r>
              <a:rPr lang="en-US" sz="4800" i="1" dirty="0">
                <a:solidFill>
                  <a:srgbClr val="00B050"/>
                </a:solidFill>
                <a:latin typeface="Calibri" pitchFamily="34" charset="0"/>
                <a:cs typeface="Calibri" pitchFamily="34" charset="0"/>
              </a:rPr>
              <a:t>and Humanities: </a:t>
            </a:r>
            <a:endParaRPr lang="en-US" sz="4800" i="1" dirty="0" smtClean="0">
              <a:solidFill>
                <a:srgbClr val="00B050"/>
              </a:solidFill>
              <a:latin typeface="Calibri" pitchFamily="34" charset="0"/>
              <a:cs typeface="Calibri" pitchFamily="34" charset="0"/>
            </a:endParaRPr>
          </a:p>
          <a:p>
            <a:pPr lvl="1" algn="ctr"/>
            <a:r>
              <a:rPr lang="en-US" sz="4800" i="1" dirty="0" smtClean="0">
                <a:solidFill>
                  <a:srgbClr val="00B050"/>
                </a:solidFill>
                <a:latin typeface="Calibri" pitchFamily="34" charset="0"/>
                <a:cs typeface="Calibri" pitchFamily="34" charset="0"/>
              </a:rPr>
              <a:t>9.1</a:t>
            </a:r>
            <a:r>
              <a:rPr lang="en-US" sz="4800" i="1" dirty="0">
                <a:solidFill>
                  <a:srgbClr val="00B050"/>
                </a:solidFill>
                <a:latin typeface="Calibri" pitchFamily="34" charset="0"/>
                <a:cs typeface="Calibri" pitchFamily="34" charset="0"/>
              </a:rPr>
              <a:t>, 9.2, 9.3, </a:t>
            </a:r>
            <a:r>
              <a:rPr lang="en-US" sz="4800" i="1" dirty="0" smtClean="0">
                <a:solidFill>
                  <a:srgbClr val="00B050"/>
                </a:solidFill>
                <a:latin typeface="Calibri" pitchFamily="34" charset="0"/>
                <a:cs typeface="Calibri" pitchFamily="34" charset="0"/>
              </a:rPr>
              <a:t>9.4</a:t>
            </a:r>
          </a:p>
          <a:p>
            <a:pPr lvl="1" algn="ctr"/>
            <a:endParaRPr lang="en-US" sz="4800" dirty="0" smtClean="0">
              <a:latin typeface="Calibri" pitchFamily="34" charset="0"/>
              <a:cs typeface="Calibri" pitchFamily="34" charset="0"/>
            </a:endParaRPr>
          </a:p>
          <a:p>
            <a:pPr lvl="1" algn="ctr"/>
            <a:r>
              <a:rPr lang="en-US" sz="4800" dirty="0">
                <a:solidFill>
                  <a:srgbClr val="FF0000"/>
                </a:solidFill>
                <a:latin typeface="Calibri" pitchFamily="34" charset="0"/>
                <a:cs typeface="Calibri" pitchFamily="34" charset="0"/>
                <a:hlinkClick r:id="rId2"/>
              </a:rPr>
              <a:t>http://pdesas.org</a:t>
            </a:r>
            <a:r>
              <a:rPr lang="en-US" sz="4800" dirty="0" smtClean="0">
                <a:solidFill>
                  <a:srgbClr val="FF0000"/>
                </a:solidFill>
                <a:latin typeface="Calibri" pitchFamily="34" charset="0"/>
                <a:cs typeface="Calibri" pitchFamily="34" charset="0"/>
                <a:hlinkClick r:id="rId2"/>
              </a:rPr>
              <a:t>/</a:t>
            </a:r>
            <a:endParaRPr lang="en-US" sz="4800" dirty="0" smtClean="0">
              <a:solidFill>
                <a:srgbClr val="FF0000"/>
              </a:solidFill>
              <a:latin typeface="Calibri" pitchFamily="34" charset="0"/>
              <a:cs typeface="Calibri" pitchFamily="34" charset="0"/>
            </a:endParaRPr>
          </a:p>
          <a:p>
            <a:pPr lvl="1" algn="ctr"/>
            <a:endParaRPr lang="en-US" sz="3200" dirty="0">
              <a:latin typeface="Calibri" pitchFamily="34" charset="0"/>
              <a:cs typeface="Calibri" pitchFamily="34" charset="0"/>
            </a:endParaRPr>
          </a:p>
          <a:p>
            <a:pPr marL="287338" lvl="1" indent="-287338">
              <a:buNone/>
            </a:pPr>
            <a:endParaRPr lang="en-US" sz="1100" b="1" dirty="0">
              <a:latin typeface="Calibri" pitchFamily="34" charset="0"/>
              <a:cs typeface="Calibri" pitchFamily="34" charset="0"/>
            </a:endParaRPr>
          </a:p>
        </p:txBody>
      </p:sp>
      <p:sp>
        <p:nvSpPr>
          <p:cNvPr id="7" name="Rectangle 6"/>
          <p:cNvSpPr/>
          <p:nvPr/>
        </p:nvSpPr>
        <p:spPr>
          <a:xfrm>
            <a:off x="152400" y="1752600"/>
            <a:ext cx="3505200" cy="5016758"/>
          </a:xfrm>
          <a:prstGeom prst="rect">
            <a:avLst/>
          </a:prstGeom>
          <a:noFill/>
        </p:spPr>
        <p:txBody>
          <a:bodyPr wrap="square" lIns="91440" tIns="45720" rIns="91440" bIns="45720">
            <a:spAutoFit/>
          </a:bodyPr>
          <a:lstStyle/>
          <a:p>
            <a:pPr algn="ctr"/>
            <a:r>
              <a:rPr lang="en-US" sz="4000" b="1" cap="none" spc="0" dirty="0">
                <a:ln w="17780" cmpd="sng">
                  <a:solidFill>
                    <a:srgbClr val="FFFFFF"/>
                  </a:solidFill>
                  <a:prstDash val="solid"/>
                  <a:miter lim="800000"/>
                </a:ln>
                <a:solidFill>
                  <a:srgbClr val="FFFF00"/>
                </a:solidFill>
                <a:effectLst>
                  <a:outerShdw blurRad="50800" algn="tl" rotWithShape="0">
                    <a:srgbClr val="000000"/>
                  </a:outerShdw>
                </a:effectLst>
                <a:latin typeface="Calibri" pitchFamily="34" charset="0"/>
                <a:cs typeface="Calibri" pitchFamily="34" charset="0"/>
              </a:rPr>
              <a:t>2b</a:t>
            </a:r>
            <a:r>
              <a:rPr lang="en-US" sz="4000" b="1" cap="none" spc="0" dirty="0" smtClean="0">
                <a:ln w="17780" cmpd="sng">
                  <a:solidFill>
                    <a:srgbClr val="FFFFFF"/>
                  </a:solidFill>
                  <a:prstDash val="solid"/>
                  <a:miter lim="800000"/>
                </a:ln>
                <a:solidFill>
                  <a:srgbClr val="FFFF00"/>
                </a:solidFill>
                <a:effectLst>
                  <a:outerShdw blurRad="50800" algn="tl" rotWithShape="0">
                    <a:srgbClr val="000000"/>
                  </a:outerShdw>
                </a:effectLst>
                <a:latin typeface="Calibri" pitchFamily="34" charset="0"/>
                <a:cs typeface="Calibri" pitchFamily="34" charset="0"/>
              </a:rPr>
              <a:t>.</a:t>
            </a:r>
          </a:p>
          <a:p>
            <a:pPr algn="ctr"/>
            <a:r>
              <a:rPr lang="en-US" sz="4000" b="1" cap="none" spc="0" dirty="0" smtClean="0">
                <a:ln w="17780" cmpd="sng">
                  <a:solidFill>
                    <a:srgbClr val="FFFFFF"/>
                  </a:solidFill>
                  <a:prstDash val="solid"/>
                  <a:miter lim="800000"/>
                </a:ln>
                <a:solidFill>
                  <a:srgbClr val="FFC000"/>
                </a:solidFill>
                <a:effectLst>
                  <a:outerShdw blurRad="50800" algn="tl" rotWithShape="0">
                    <a:srgbClr val="000000"/>
                  </a:outerShdw>
                </a:effectLst>
                <a:latin typeface="Calibri" pitchFamily="34" charset="0"/>
                <a:cs typeface="Calibri" pitchFamily="34" charset="0"/>
              </a:rPr>
              <a:t> </a:t>
            </a:r>
            <a:r>
              <a:rPr lang="en-US" sz="4000" b="1" cap="none" spc="0" dirty="0">
                <a:ln w="17780" cmpd="sng">
                  <a:solidFill>
                    <a:srgbClr val="FFFFFF"/>
                  </a:solidFill>
                  <a:prstDash val="solid"/>
                  <a:miter lim="800000"/>
                </a:ln>
                <a:solidFill>
                  <a:srgbClr val="FFC000"/>
                </a:solidFill>
                <a:effectLst>
                  <a:outerShdw blurRad="50800" algn="tl" rotWithShape="0">
                    <a:srgbClr val="000000"/>
                  </a:outerShdw>
                </a:effectLst>
                <a:latin typeface="Calibri" pitchFamily="34" charset="0"/>
                <a:cs typeface="Calibri" pitchFamily="34" charset="0"/>
              </a:rPr>
              <a:t>Standards </a:t>
            </a:r>
            <a:r>
              <a:rPr lang="en-US" sz="4000" b="1" cap="none" spc="0" dirty="0" smtClean="0">
                <a:ln w="17780" cmpd="sng">
                  <a:solidFill>
                    <a:srgbClr val="FFFFFF"/>
                  </a:solidFill>
                  <a:prstDash val="solid"/>
                  <a:miter lim="800000"/>
                </a:ln>
                <a:solidFill>
                  <a:srgbClr val="FFC000"/>
                </a:solidFill>
                <a:effectLst>
                  <a:outerShdw blurRad="50800" algn="tl" rotWithShape="0">
                    <a:srgbClr val="000000"/>
                  </a:outerShdw>
                </a:effectLst>
                <a:latin typeface="Calibri" pitchFamily="34" charset="0"/>
                <a:cs typeface="Calibri" pitchFamily="34" charset="0"/>
              </a:rPr>
              <a:t>selection:</a:t>
            </a:r>
          </a:p>
          <a:p>
            <a:pPr algn="ctr"/>
            <a:r>
              <a:rPr lang="en-US" sz="4000" b="1" dirty="0" smtClean="0">
                <a:ln w="17780" cmpd="sng">
                  <a:solidFill>
                    <a:srgbClr val="FFFFFF"/>
                  </a:solidFill>
                  <a:prstDash val="solid"/>
                  <a:miter lim="800000"/>
                </a:ln>
                <a:solidFill>
                  <a:srgbClr val="FFC000"/>
                </a:solidFill>
                <a:effectLst>
                  <a:outerShdw blurRad="50800" algn="tl" rotWithShape="0">
                    <a:srgbClr val="000000"/>
                  </a:outerShdw>
                </a:effectLst>
                <a:latin typeface="Calibri" pitchFamily="34" charset="0"/>
                <a:cs typeface="Calibri" pitchFamily="34" charset="0"/>
              </a:rPr>
              <a:t>What Standards Match the </a:t>
            </a:r>
          </a:p>
          <a:p>
            <a:pPr algn="ctr"/>
            <a:r>
              <a:rPr lang="en-US" sz="4000" b="1" dirty="0" smtClean="0">
                <a:ln w="17780" cmpd="sng">
                  <a:solidFill>
                    <a:srgbClr val="FFFFFF"/>
                  </a:solidFill>
                  <a:prstDash val="solid"/>
                  <a:miter lim="800000"/>
                </a:ln>
                <a:solidFill>
                  <a:srgbClr val="FFC000"/>
                </a:solidFill>
                <a:effectLst>
                  <a:outerShdw blurRad="50800" algn="tl" rotWithShape="0">
                    <a:srgbClr val="000000"/>
                  </a:outerShdw>
                </a:effectLst>
                <a:latin typeface="Calibri" pitchFamily="34" charset="0"/>
                <a:cs typeface="Calibri" pitchFamily="34" charset="0"/>
              </a:rPr>
              <a:t>Goal Statement?</a:t>
            </a:r>
            <a:endParaRPr lang="en-US" sz="40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Tree>
    <p:extLst>
      <p:ext uri="{BB962C8B-B14F-4D97-AF65-F5344CB8AC3E}">
        <p14:creationId xmlns:p14="http://schemas.microsoft.com/office/powerpoint/2010/main" val="381201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553200" cy="914400"/>
          </a:xfrm>
        </p:spPr>
        <p:txBody>
          <a:bodyPr/>
          <a:lstStyle/>
          <a:p>
            <a:r>
              <a:rPr lang="en-US" dirty="0" smtClean="0">
                <a:latin typeface="+mn-lt"/>
              </a:rPr>
              <a:t>What standards match the goal statement?</a:t>
            </a:r>
            <a:endParaRPr lang="en-US" dirty="0">
              <a:latin typeface="+mn-lt"/>
            </a:endParaRPr>
          </a:p>
        </p:txBody>
      </p:sp>
      <p:sp>
        <p:nvSpPr>
          <p:cNvPr id="3" name="Content Placeholder 2"/>
          <p:cNvSpPr>
            <a:spLocks noGrp="1"/>
          </p:cNvSpPr>
          <p:nvPr>
            <p:ph idx="1"/>
          </p:nvPr>
        </p:nvSpPr>
        <p:spPr>
          <a:xfrm>
            <a:off x="609600" y="1447800"/>
            <a:ext cx="6705600" cy="4648200"/>
          </a:xfrm>
        </p:spPr>
        <p:txBody>
          <a:bodyPr/>
          <a:lstStyle/>
          <a:p>
            <a:r>
              <a:rPr lang="en-US" dirty="0" smtClean="0"/>
              <a:t>Targeted content standards used in developing the SLO</a:t>
            </a:r>
          </a:p>
          <a:p>
            <a:endParaRPr lang="en-US" dirty="0"/>
          </a:p>
          <a:p>
            <a:endParaRPr lang="en-US" dirty="0"/>
          </a:p>
        </p:txBody>
      </p:sp>
      <p:pic>
        <p:nvPicPr>
          <p:cNvPr id="5" name="Picture 4" descr="Screen Shot 2013-10-07 at 3.09.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590800"/>
            <a:ext cx="8991600" cy="4114800"/>
          </a:xfrm>
          <a:prstGeom prst="rect">
            <a:avLst/>
          </a:prstGeom>
        </p:spPr>
      </p:pic>
    </p:spTree>
    <p:extLst>
      <p:ext uri="{BB962C8B-B14F-4D97-AF65-F5344CB8AC3E}">
        <p14:creationId xmlns:p14="http://schemas.microsoft.com/office/powerpoint/2010/main" val="2235926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152400"/>
            <a:ext cx="5791200" cy="2092881"/>
          </a:xfrm>
          <a:prstGeom prst="rect">
            <a:avLst/>
          </a:prstGeom>
        </p:spPr>
        <p:txBody>
          <a:bodyPr wrap="square">
            <a:spAutoFit/>
          </a:bodyPr>
          <a:lstStyle/>
          <a:p>
            <a:pPr lvl="1" algn="ctr"/>
            <a:r>
              <a:rPr lang="en-US" sz="2800" dirty="0" smtClean="0">
                <a:solidFill>
                  <a:schemeClr val="bg1"/>
                </a:solidFill>
                <a:latin typeface="Calibri" pitchFamily="34" charset="0"/>
                <a:cs typeface="Calibri" pitchFamily="34" charset="0"/>
              </a:rPr>
              <a:t>Explains why the SLO is important and how students will demonstrate learning of the standards through this objective.</a:t>
            </a:r>
          </a:p>
          <a:p>
            <a:pPr algn="ctr"/>
            <a:endParaRPr lang="en-US" dirty="0"/>
          </a:p>
        </p:txBody>
      </p:sp>
      <p:sp>
        <p:nvSpPr>
          <p:cNvPr id="6" name="Rectangle 5"/>
          <p:cNvSpPr/>
          <p:nvPr/>
        </p:nvSpPr>
        <p:spPr>
          <a:xfrm>
            <a:off x="3517900" y="2057400"/>
            <a:ext cx="5448300" cy="4647426"/>
          </a:xfrm>
          <a:prstGeom prst="rect">
            <a:avLst/>
          </a:prstGeom>
        </p:spPr>
        <p:txBody>
          <a:bodyPr wrap="square">
            <a:spAutoFit/>
          </a:bodyPr>
          <a:lstStyle/>
          <a:p>
            <a:r>
              <a:rPr lang="en-US" sz="2400" b="1" u="sng" dirty="0" smtClean="0">
                <a:solidFill>
                  <a:srgbClr val="FFFF00"/>
                </a:solidFill>
              </a:rPr>
              <a:t>Grade 8 Art:</a:t>
            </a:r>
          </a:p>
          <a:p>
            <a:r>
              <a:rPr lang="en-US" sz="2400" b="1" dirty="0" smtClean="0">
                <a:solidFill>
                  <a:srgbClr val="FFFF00"/>
                </a:solidFill>
              </a:rPr>
              <a:t>Developing the ability to manipulate visual art materials and tools are important to the artistic creation process, as is the ability to evaluate the process and product created by oneself and others. </a:t>
            </a:r>
          </a:p>
          <a:p>
            <a:endParaRPr lang="en-US" sz="800" b="1" dirty="0">
              <a:solidFill>
                <a:srgbClr val="FFFF00"/>
              </a:solidFill>
            </a:endParaRPr>
          </a:p>
          <a:p>
            <a:r>
              <a:rPr lang="en-US" sz="2400" b="1" u="sng" dirty="0" smtClean="0">
                <a:solidFill>
                  <a:srgbClr val="FFC000"/>
                </a:solidFill>
                <a:latin typeface="Arial Unicode MS" pitchFamily="34" charset="-128"/>
                <a:ea typeface="Arial Unicode MS" pitchFamily="34" charset="-128"/>
                <a:cs typeface="Arial Unicode MS" pitchFamily="34" charset="-128"/>
              </a:rPr>
              <a:t>Child </a:t>
            </a:r>
            <a:r>
              <a:rPr lang="en-US" sz="2400" b="1" u="sng" dirty="0">
                <a:solidFill>
                  <a:srgbClr val="FFC000"/>
                </a:solidFill>
                <a:latin typeface="Arial Unicode MS" pitchFamily="34" charset="-128"/>
                <a:ea typeface="Arial Unicode MS" pitchFamily="34" charset="-128"/>
                <a:cs typeface="Arial Unicode MS" pitchFamily="34" charset="-128"/>
              </a:rPr>
              <a:t>Development </a:t>
            </a:r>
            <a:r>
              <a:rPr lang="en-US" sz="2400" b="1" u="sng" dirty="0" smtClean="0">
                <a:solidFill>
                  <a:srgbClr val="FFC000"/>
                </a:solidFill>
                <a:latin typeface="Arial Unicode MS" pitchFamily="34" charset="-128"/>
                <a:ea typeface="Arial Unicode MS" pitchFamily="34" charset="-128"/>
                <a:cs typeface="Arial Unicode MS" pitchFamily="34" charset="-128"/>
              </a:rPr>
              <a:t>(FCS)</a:t>
            </a:r>
            <a:endParaRPr lang="en-US" sz="2400" b="1" u="sng" dirty="0">
              <a:solidFill>
                <a:srgbClr val="FFC000"/>
              </a:solidFill>
              <a:latin typeface="Arial Unicode MS" pitchFamily="34" charset="-128"/>
              <a:ea typeface="Arial Unicode MS" pitchFamily="34" charset="-128"/>
              <a:cs typeface="Arial Unicode MS" pitchFamily="34" charset="-128"/>
            </a:endParaRPr>
          </a:p>
          <a:p>
            <a:r>
              <a:rPr lang="en-US" sz="2400" b="1" dirty="0" smtClean="0">
                <a:solidFill>
                  <a:srgbClr val="FFC000"/>
                </a:solidFill>
                <a:latin typeface="Arial Unicode MS" pitchFamily="34" charset="-128"/>
                <a:ea typeface="Arial Unicode MS" pitchFamily="34" charset="-128"/>
                <a:cs typeface="Arial Unicode MS" pitchFamily="34" charset="-128"/>
              </a:rPr>
              <a:t>Understanding </a:t>
            </a:r>
            <a:r>
              <a:rPr lang="en-US" sz="2400" b="1" dirty="0">
                <a:solidFill>
                  <a:srgbClr val="FFC000"/>
                </a:solidFill>
                <a:latin typeface="Arial Unicode MS" pitchFamily="34" charset="-128"/>
                <a:ea typeface="Arial Unicode MS" pitchFamily="34" charset="-128"/>
                <a:cs typeface="Arial Unicode MS" pitchFamily="34" charset="-128"/>
              </a:rPr>
              <a:t>how children grow and develop will prepare individuals and families to meet challenges associated with raising children</a:t>
            </a:r>
            <a:r>
              <a:rPr lang="en-US" sz="2400" b="1" dirty="0" smtClean="0">
                <a:solidFill>
                  <a:srgbClr val="FFC000"/>
                </a:solidFill>
                <a:latin typeface="Arial Unicode MS" pitchFamily="34" charset="-128"/>
                <a:ea typeface="Arial Unicode MS" pitchFamily="34" charset="-128"/>
                <a:cs typeface="Arial Unicode MS" pitchFamily="34" charset="-128"/>
              </a:rPr>
              <a:t>.</a:t>
            </a:r>
            <a:endParaRPr lang="en-US" sz="2400" b="1" u="sng" dirty="0">
              <a:solidFill>
                <a:srgbClr val="FFC000"/>
              </a:solidFill>
              <a:latin typeface="Arial Unicode MS" pitchFamily="34" charset="-128"/>
              <a:ea typeface="Arial Unicode MS" pitchFamily="34" charset="-128"/>
              <a:cs typeface="Arial Unicode MS" pitchFamily="34" charset="-128"/>
            </a:endParaRPr>
          </a:p>
        </p:txBody>
      </p:sp>
      <p:sp>
        <p:nvSpPr>
          <p:cNvPr id="3" name="Rectangle 2"/>
          <p:cNvSpPr/>
          <p:nvPr/>
        </p:nvSpPr>
        <p:spPr>
          <a:xfrm>
            <a:off x="152400" y="1843682"/>
            <a:ext cx="3429000" cy="3785652"/>
          </a:xfrm>
          <a:prstGeom prst="rect">
            <a:avLst/>
          </a:prstGeom>
          <a:noFill/>
        </p:spPr>
        <p:txBody>
          <a:bodyPr wrap="square" lIns="91440" tIns="45720" rIns="91440" bIns="45720">
            <a:spAutoFit/>
          </a:bodyPr>
          <a:lstStyle/>
          <a:p>
            <a:pPr algn="ctr"/>
            <a:r>
              <a:rPr lang="en-US" sz="4000" b="1" cap="none" spc="0" dirty="0">
                <a:ln w="17780" cmpd="sng">
                  <a:solidFill>
                    <a:srgbClr val="FFFFFF"/>
                  </a:solidFill>
                  <a:prstDash val="solid"/>
                  <a:miter lim="800000"/>
                </a:ln>
                <a:solidFill>
                  <a:srgbClr val="FFFF00"/>
                </a:solidFill>
                <a:effectLst>
                  <a:outerShdw blurRad="50800" algn="tl" rotWithShape="0">
                    <a:srgbClr val="000000"/>
                  </a:outerShdw>
                </a:effectLst>
                <a:latin typeface="Calibri" pitchFamily="34" charset="0"/>
                <a:cs typeface="Calibri" pitchFamily="34" charset="0"/>
              </a:rPr>
              <a:t>2c. </a:t>
            </a:r>
            <a:endParaRPr lang="en-US" sz="4000" b="1" cap="none" spc="0" dirty="0" smtClean="0">
              <a:ln w="17780" cmpd="sng">
                <a:solidFill>
                  <a:srgbClr val="FFFFFF"/>
                </a:solidFill>
                <a:prstDash val="solid"/>
                <a:miter lim="800000"/>
              </a:ln>
              <a:solidFill>
                <a:srgbClr val="FFFF00"/>
              </a:solidFill>
              <a:effectLst>
                <a:outerShdw blurRad="50800" algn="tl" rotWithShape="0">
                  <a:srgbClr val="000000"/>
                </a:outerShdw>
              </a:effectLst>
              <a:latin typeface="Calibri" pitchFamily="34" charset="0"/>
              <a:cs typeface="Calibri" pitchFamily="34" charset="0"/>
            </a:endParaRPr>
          </a:p>
          <a:p>
            <a:pPr algn="ctr"/>
            <a:r>
              <a:rPr lang="en-US" sz="4000" b="1" cap="none" spc="0" dirty="0" smtClean="0">
                <a:ln w="17780" cmpd="sng">
                  <a:solidFill>
                    <a:srgbClr val="FFFFFF"/>
                  </a:solidFill>
                  <a:prstDash val="solid"/>
                  <a:miter lim="800000"/>
                </a:ln>
                <a:solidFill>
                  <a:srgbClr val="FFC000"/>
                </a:solidFill>
                <a:effectLst>
                  <a:outerShdw blurRad="50800" algn="tl" rotWithShape="0">
                    <a:srgbClr val="000000"/>
                  </a:outerShdw>
                </a:effectLst>
                <a:latin typeface="Calibri" pitchFamily="34" charset="0"/>
                <a:cs typeface="Calibri" pitchFamily="34" charset="0"/>
              </a:rPr>
              <a:t>Rationale statement: </a:t>
            </a:r>
          </a:p>
          <a:p>
            <a:pPr algn="ctr"/>
            <a:r>
              <a:rPr lang="en-US" sz="4000" b="1" dirty="0" smtClean="0">
                <a:ln w="17780" cmpd="sng">
                  <a:solidFill>
                    <a:srgbClr val="FFFFFF"/>
                  </a:solidFill>
                  <a:prstDash val="solid"/>
                  <a:miter lim="800000"/>
                </a:ln>
                <a:solidFill>
                  <a:srgbClr val="FFC000"/>
                </a:solidFill>
                <a:effectLst>
                  <a:outerShdw blurRad="50800" algn="tl" rotWithShape="0">
                    <a:srgbClr val="000000"/>
                  </a:outerShdw>
                </a:effectLst>
                <a:latin typeface="Calibri" pitchFamily="34" charset="0"/>
                <a:cs typeface="Calibri" pitchFamily="34" charset="0"/>
              </a:rPr>
              <a:t>Why is this Learning Important?</a:t>
            </a:r>
            <a:endParaRPr lang="en-US" sz="40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Tree>
    <p:extLst>
      <p:ext uri="{BB962C8B-B14F-4D97-AF65-F5344CB8AC3E}">
        <p14:creationId xmlns:p14="http://schemas.microsoft.com/office/powerpoint/2010/main" val="1500177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66800" y="304800"/>
            <a:ext cx="6324600" cy="1096962"/>
          </a:xfrm>
          <a:prstGeom prst="rect">
            <a:avLst/>
          </a:prstGeom>
          <a:ln>
            <a:solidFill>
              <a:schemeClr val="bg1"/>
            </a:solidFill>
          </a:ln>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bg1"/>
                </a:solidFill>
                <a:effectLst/>
                <a:uLnTx/>
                <a:uFillTx/>
                <a:latin typeface="+mj-lt"/>
                <a:ea typeface="+mj-ea"/>
                <a:cs typeface="+mj-cs"/>
              </a:rPr>
              <a:t>SLO Template Steps</a:t>
            </a:r>
            <a:r>
              <a:rPr lang="en-US" sz="3200" kern="0" dirty="0" smtClean="0">
                <a:solidFill>
                  <a:schemeClr val="bg1"/>
                </a:solidFill>
                <a:latin typeface="+mj-lt"/>
                <a:ea typeface="+mj-ea"/>
                <a:cs typeface="+mj-cs"/>
              </a:rPr>
              <a:t>: Teacher</a:t>
            </a:r>
            <a:endParaRPr kumimoji="0" lang="en-US" sz="3200" b="0" i="0" u="none" strike="noStrike" kern="0" cap="none" spc="0" normalizeH="0" baseline="0" noProof="0" dirty="0">
              <a:ln>
                <a:noFill/>
              </a:ln>
              <a:solidFill>
                <a:schemeClr val="bg1"/>
              </a:solidFill>
              <a:effectLst/>
              <a:uLnTx/>
              <a:uFillTx/>
              <a:latin typeface="+mj-lt"/>
              <a:ea typeface="+mj-ea"/>
              <a:cs typeface="+mj-cs"/>
            </a:endParaRPr>
          </a:p>
        </p:txBody>
      </p:sp>
      <p:pic>
        <p:nvPicPr>
          <p:cNvPr id="5121" name="Picture 2" descr="j0293236">
            <a:hlinkClick r:id="rId2" action="ppaction://hlinkfile" tooltip="Help-Section 1"/>
          </p:cNvPr>
          <p:cNvPicPr>
            <a:picLocks noChangeAspect="1" noChangeArrowheads="1"/>
          </p:cNvPicPr>
          <p:nvPr/>
        </p:nvPicPr>
        <p:blipFill>
          <a:blip r:embed="rId3" cstate="print"/>
          <a:srcRect/>
          <a:stretch>
            <a:fillRect/>
          </a:stretch>
        </p:blipFill>
        <p:spPr bwMode="auto">
          <a:xfrm>
            <a:off x="6629400" y="53975"/>
            <a:ext cx="236538" cy="174625"/>
          </a:xfrm>
          <a:prstGeom prst="rect">
            <a:avLst/>
          </a:prstGeom>
          <a:noFill/>
        </p:spPr>
      </p:pic>
      <p:graphicFrame>
        <p:nvGraphicFramePr>
          <p:cNvPr id="8" name="Table 7"/>
          <p:cNvGraphicFramePr>
            <a:graphicFrameLocks noGrp="1"/>
          </p:cNvGraphicFramePr>
          <p:nvPr>
            <p:extLst>
              <p:ext uri="{D42A27DB-BD31-4B8C-83A1-F6EECF244321}">
                <p14:modId xmlns:p14="http://schemas.microsoft.com/office/powerpoint/2010/main" val="1304042156"/>
              </p:ext>
            </p:extLst>
          </p:nvPr>
        </p:nvGraphicFramePr>
        <p:xfrm>
          <a:off x="990600" y="1905000"/>
          <a:ext cx="6400801" cy="4191000"/>
        </p:xfrm>
        <a:graphic>
          <a:graphicData uri="http://schemas.openxmlformats.org/drawingml/2006/table">
            <a:tbl>
              <a:tblPr/>
              <a:tblGrid>
                <a:gridCol w="1474694"/>
                <a:gridCol w="1642034"/>
                <a:gridCol w="1181850"/>
                <a:gridCol w="2102223"/>
              </a:tblGrid>
              <a:tr h="401876">
                <a:tc gridSpan="4">
                  <a:txBody>
                    <a:bodyPr/>
                    <a:lstStyle/>
                    <a:p>
                      <a:pPr marL="342900" marR="0" lvl="0" indent="-342900" algn="ctr">
                        <a:lnSpc>
                          <a:spcPct val="115000"/>
                        </a:lnSpc>
                        <a:spcBef>
                          <a:spcPts val="300"/>
                        </a:spcBef>
                        <a:spcAft>
                          <a:spcPts val="0"/>
                        </a:spcAft>
                        <a:buFont typeface="+mj-lt"/>
                        <a:buNone/>
                      </a:pPr>
                      <a:r>
                        <a:rPr lang="en-US" sz="1800" b="1" dirty="0" smtClean="0">
                          <a:latin typeface="Times New Roman"/>
                          <a:ea typeface="Calibri"/>
                          <a:cs typeface="Times New Roman"/>
                        </a:rPr>
                        <a:t>3. Performance </a:t>
                      </a:r>
                      <a:r>
                        <a:rPr lang="en-US" sz="1800" b="1" dirty="0">
                          <a:latin typeface="Times New Roman"/>
                          <a:ea typeface="Calibri"/>
                          <a:cs typeface="Times New Roman"/>
                        </a:rPr>
                        <a:t>Indicators (PI)</a:t>
                      </a:r>
                      <a:endParaRPr lang="en-US" sz="1800" dirty="0">
                        <a:latin typeface="Calibri"/>
                        <a:ea typeface="Calibri"/>
                        <a:cs typeface="Times New Roman"/>
                      </a:endParaRPr>
                    </a:p>
                  </a:txBody>
                  <a:tcPr marL="37850" marR="37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05161">
                <a:tc>
                  <a:txBody>
                    <a:bodyPr/>
                    <a:lstStyle/>
                    <a:p>
                      <a:pPr marL="0" marR="0">
                        <a:lnSpc>
                          <a:spcPct val="115000"/>
                        </a:lnSpc>
                        <a:spcBef>
                          <a:spcPts val="0"/>
                        </a:spcBef>
                        <a:spcAft>
                          <a:spcPts val="0"/>
                        </a:spcAft>
                      </a:pPr>
                      <a:r>
                        <a:rPr lang="en-US" sz="1100" b="1" dirty="0">
                          <a:latin typeface="Times New Roman"/>
                          <a:ea typeface="Calibri"/>
                          <a:cs typeface="Times New Roman"/>
                        </a:rPr>
                        <a:t>3a. PI Targets: </a:t>
                      </a:r>
                      <a:endParaRPr lang="en-US" sz="1100" b="1" dirty="0" smtClean="0">
                        <a:latin typeface="Times New Roman"/>
                        <a:ea typeface="Calibri"/>
                        <a:cs typeface="Times New Roman"/>
                      </a:endParaRPr>
                    </a:p>
                    <a:p>
                      <a:pPr marL="0" marR="0">
                        <a:lnSpc>
                          <a:spcPct val="115000"/>
                        </a:lnSpc>
                        <a:spcBef>
                          <a:spcPts val="0"/>
                        </a:spcBef>
                        <a:spcAft>
                          <a:spcPts val="0"/>
                        </a:spcAft>
                      </a:pPr>
                      <a:r>
                        <a:rPr lang="en-US" sz="1100" b="1" dirty="0" smtClean="0">
                          <a:latin typeface="Times New Roman"/>
                          <a:ea typeface="Calibri"/>
                          <a:cs typeface="Times New Roman"/>
                        </a:rPr>
                        <a:t>All </a:t>
                      </a:r>
                      <a:r>
                        <a:rPr lang="en-US" sz="1100" b="1" dirty="0">
                          <a:latin typeface="Times New Roman"/>
                          <a:ea typeface="Calibri"/>
                          <a:cs typeface="Times New Roman"/>
                        </a:rPr>
                        <a:t>Student Group</a:t>
                      </a:r>
                      <a:endParaRPr lang="en-US" sz="1100" dirty="0">
                        <a:latin typeface="Calibri"/>
                        <a:ea typeface="Calibri"/>
                        <a:cs typeface="Times New Roman"/>
                      </a:endParaRPr>
                    </a:p>
                  </a:txBody>
                  <a:tcPr marL="37850" marR="378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3">
                  <a:txBody>
                    <a:bodyPr/>
                    <a:lstStyle/>
                    <a:p>
                      <a:pPr marL="342900" marR="0" lvl="0" indent="-342900">
                        <a:lnSpc>
                          <a:spcPct val="115000"/>
                        </a:lnSpc>
                        <a:spcBef>
                          <a:spcPts val="0"/>
                        </a:spcBef>
                        <a:spcAft>
                          <a:spcPts val="0"/>
                        </a:spcAft>
                        <a:buFont typeface="Symbol"/>
                        <a:buChar char=""/>
                      </a:pPr>
                      <a:r>
                        <a:rPr lang="en-US" sz="1100" dirty="0">
                          <a:solidFill>
                            <a:schemeClr val="bg1"/>
                          </a:solidFill>
                          <a:latin typeface="Times New Roman"/>
                          <a:ea typeface="Calibri"/>
                          <a:cs typeface="Times New Roman"/>
                        </a:rPr>
                        <a:t>PI Target #1</a:t>
                      </a:r>
                      <a:endParaRPr lang="en-US" sz="1100" dirty="0">
                        <a:solidFill>
                          <a:schemeClr val="bg1"/>
                        </a:solidFill>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100" dirty="0">
                          <a:solidFill>
                            <a:schemeClr val="bg1"/>
                          </a:solidFill>
                          <a:latin typeface="Times New Roman"/>
                          <a:ea typeface="Calibri"/>
                          <a:cs typeface="Times New Roman"/>
                        </a:rPr>
                        <a:t>PI Target #</a:t>
                      </a:r>
                      <a:r>
                        <a:rPr lang="en-US" sz="1100" dirty="0" smtClean="0">
                          <a:solidFill>
                            <a:schemeClr val="bg1"/>
                          </a:solidFill>
                          <a:latin typeface="Times New Roman"/>
                          <a:ea typeface="Calibri"/>
                          <a:cs typeface="Times New Roman"/>
                        </a:rPr>
                        <a:t>2</a:t>
                      </a:r>
                    </a:p>
                    <a:p>
                      <a:pPr marL="342900" marR="0" lvl="0" indent="-342900">
                        <a:lnSpc>
                          <a:spcPct val="115000"/>
                        </a:lnSpc>
                        <a:spcBef>
                          <a:spcPts val="0"/>
                        </a:spcBef>
                        <a:spcAft>
                          <a:spcPts val="0"/>
                        </a:spcAft>
                        <a:buFont typeface="Symbol"/>
                        <a:buChar char=""/>
                      </a:pPr>
                      <a:r>
                        <a:rPr lang="en-US" sz="1100" dirty="0" smtClean="0">
                          <a:solidFill>
                            <a:schemeClr val="bg1"/>
                          </a:solidFill>
                          <a:latin typeface="Times New Roman"/>
                          <a:ea typeface="Calibri"/>
                          <a:cs typeface="Times New Roman"/>
                        </a:rPr>
                        <a:t>PI Target #3</a:t>
                      </a:r>
                    </a:p>
                    <a:p>
                      <a:pPr marL="342900" marR="0" lvl="0" indent="-342900">
                        <a:lnSpc>
                          <a:spcPct val="115000"/>
                        </a:lnSpc>
                        <a:spcBef>
                          <a:spcPts val="0"/>
                        </a:spcBef>
                        <a:spcAft>
                          <a:spcPts val="0"/>
                        </a:spcAft>
                        <a:buFont typeface="Symbol"/>
                        <a:buChar char=""/>
                      </a:pPr>
                      <a:r>
                        <a:rPr lang="en-US" sz="1100" dirty="0" smtClean="0">
                          <a:solidFill>
                            <a:schemeClr val="bg1"/>
                          </a:solidFill>
                          <a:latin typeface="Times New Roman"/>
                          <a:ea typeface="Calibri"/>
                          <a:cs typeface="Times New Roman"/>
                        </a:rPr>
                        <a:t>PI Target #4</a:t>
                      </a:r>
                    </a:p>
                    <a:p>
                      <a:pPr marL="342900" marR="0" lvl="0" indent="-342900">
                        <a:lnSpc>
                          <a:spcPct val="115000"/>
                        </a:lnSpc>
                        <a:spcBef>
                          <a:spcPts val="0"/>
                        </a:spcBef>
                        <a:spcAft>
                          <a:spcPts val="0"/>
                        </a:spcAft>
                        <a:buFont typeface="Symbol"/>
                        <a:buChar char=""/>
                      </a:pPr>
                      <a:r>
                        <a:rPr lang="en-US" sz="1100" dirty="0" smtClean="0">
                          <a:solidFill>
                            <a:schemeClr val="bg1"/>
                          </a:solidFill>
                          <a:latin typeface="Times New Roman"/>
                          <a:ea typeface="Calibri"/>
                          <a:cs typeface="Times New Roman"/>
                        </a:rPr>
                        <a:t>PI Target #5</a:t>
                      </a:r>
                      <a:endParaRPr lang="en-US" sz="1100" dirty="0">
                        <a:solidFill>
                          <a:schemeClr val="bg1"/>
                        </a:solidFill>
                        <a:latin typeface="Calibri"/>
                        <a:ea typeface="Calibri"/>
                        <a:cs typeface="Times New Roman"/>
                      </a:endParaRPr>
                    </a:p>
                  </a:txBody>
                  <a:tcPr marL="37850" marR="378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420922">
                <a:tc>
                  <a:txBody>
                    <a:bodyPr/>
                    <a:lstStyle/>
                    <a:p>
                      <a:pPr marL="0" marR="0">
                        <a:lnSpc>
                          <a:spcPct val="115000"/>
                        </a:lnSpc>
                        <a:spcBef>
                          <a:spcPts val="0"/>
                        </a:spcBef>
                        <a:spcAft>
                          <a:spcPts val="0"/>
                        </a:spcAft>
                        <a:tabLst>
                          <a:tab pos="850900" algn="ctr"/>
                        </a:tabLst>
                      </a:pPr>
                      <a:r>
                        <a:rPr lang="en-US" sz="1100" b="1" dirty="0">
                          <a:latin typeface="Times New Roman"/>
                          <a:ea typeface="Calibri"/>
                          <a:cs typeface="Times New Roman"/>
                        </a:rPr>
                        <a:t>3b. PI Targets: </a:t>
                      </a:r>
                      <a:endParaRPr lang="en-US" sz="1100" b="1" dirty="0" smtClean="0">
                        <a:latin typeface="Times New Roman"/>
                        <a:ea typeface="Calibri"/>
                        <a:cs typeface="Times New Roman"/>
                      </a:endParaRPr>
                    </a:p>
                    <a:p>
                      <a:pPr marL="0" marR="0">
                        <a:lnSpc>
                          <a:spcPct val="115000"/>
                        </a:lnSpc>
                        <a:spcBef>
                          <a:spcPts val="0"/>
                        </a:spcBef>
                        <a:spcAft>
                          <a:spcPts val="0"/>
                        </a:spcAft>
                        <a:tabLst>
                          <a:tab pos="850900" algn="ctr"/>
                        </a:tabLst>
                      </a:pPr>
                      <a:r>
                        <a:rPr lang="en-US" sz="1100" b="1" dirty="0" smtClean="0">
                          <a:latin typeface="Times New Roman"/>
                          <a:ea typeface="Calibri"/>
                          <a:cs typeface="Times New Roman"/>
                        </a:rPr>
                        <a:t>Subset </a:t>
                      </a:r>
                      <a:r>
                        <a:rPr lang="en-US" sz="1100" b="1" dirty="0">
                          <a:latin typeface="Times New Roman"/>
                          <a:ea typeface="Calibri"/>
                          <a:cs typeface="Times New Roman"/>
                        </a:rPr>
                        <a:t>Student </a:t>
                      </a:r>
                      <a:r>
                        <a:rPr lang="en-US" sz="1100" b="1" dirty="0" smtClean="0">
                          <a:latin typeface="Times New Roman"/>
                          <a:ea typeface="Calibri"/>
                          <a:cs typeface="Times New Roman"/>
                        </a:rPr>
                        <a:t>Group</a:t>
                      </a:r>
                    </a:p>
                    <a:p>
                      <a:pPr marL="0" marR="0">
                        <a:lnSpc>
                          <a:spcPct val="115000"/>
                        </a:lnSpc>
                        <a:spcBef>
                          <a:spcPts val="0"/>
                        </a:spcBef>
                        <a:spcAft>
                          <a:spcPts val="0"/>
                        </a:spcAft>
                        <a:tabLst>
                          <a:tab pos="850900" algn="ctr"/>
                        </a:tabLst>
                      </a:pPr>
                      <a:r>
                        <a:rPr lang="en-US" sz="1100" b="1" smtClean="0">
                          <a:latin typeface="Times New Roman"/>
                          <a:ea typeface="Calibri"/>
                          <a:cs typeface="Times New Roman"/>
                        </a:rPr>
                        <a:t>(optional)</a:t>
                      </a:r>
                      <a:endParaRPr lang="en-US" sz="1100" dirty="0">
                        <a:latin typeface="Calibri"/>
                        <a:ea typeface="Calibri"/>
                        <a:cs typeface="Times New Roman"/>
                      </a:endParaRPr>
                    </a:p>
                  </a:txBody>
                  <a:tcPr marL="37850" marR="378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3">
                  <a:txBody>
                    <a:bodyPr/>
                    <a:lstStyle/>
                    <a:p>
                      <a:pPr marL="342900" marR="0" lvl="0" indent="-342900">
                        <a:lnSpc>
                          <a:spcPct val="115000"/>
                        </a:lnSpc>
                        <a:spcBef>
                          <a:spcPts val="0"/>
                        </a:spcBef>
                        <a:spcAft>
                          <a:spcPts val="0"/>
                        </a:spcAft>
                        <a:buFont typeface="Symbol"/>
                        <a:buChar char=""/>
                      </a:pPr>
                      <a:r>
                        <a:rPr lang="en-US" sz="1100" dirty="0" smtClean="0">
                          <a:solidFill>
                            <a:schemeClr val="bg1"/>
                          </a:solidFill>
                          <a:latin typeface="Times New Roman"/>
                          <a:ea typeface="Calibri"/>
                          <a:cs typeface="Times New Roman"/>
                        </a:rPr>
                        <a:t>PI Target #1</a:t>
                      </a:r>
                      <a:endParaRPr lang="en-US" sz="1100" dirty="0" smtClean="0">
                        <a:solidFill>
                          <a:schemeClr val="bg1"/>
                        </a:solidFill>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100" dirty="0" smtClean="0">
                          <a:solidFill>
                            <a:schemeClr val="bg1"/>
                          </a:solidFill>
                          <a:latin typeface="Times New Roman"/>
                          <a:ea typeface="Calibri"/>
                          <a:cs typeface="Times New Roman"/>
                        </a:rPr>
                        <a:t>PI Target #2</a:t>
                      </a:r>
                    </a:p>
                    <a:p>
                      <a:pPr marL="342900" marR="0" lvl="0" indent="-342900">
                        <a:lnSpc>
                          <a:spcPct val="115000"/>
                        </a:lnSpc>
                        <a:spcBef>
                          <a:spcPts val="0"/>
                        </a:spcBef>
                        <a:spcAft>
                          <a:spcPts val="0"/>
                        </a:spcAft>
                        <a:buFont typeface="Symbol"/>
                        <a:buChar char=""/>
                      </a:pPr>
                      <a:r>
                        <a:rPr lang="en-US" sz="1100" dirty="0" smtClean="0">
                          <a:solidFill>
                            <a:schemeClr val="bg1"/>
                          </a:solidFill>
                          <a:latin typeface="Times New Roman"/>
                          <a:ea typeface="Calibri"/>
                          <a:cs typeface="Times New Roman"/>
                        </a:rPr>
                        <a:t>PI Target #3</a:t>
                      </a:r>
                    </a:p>
                    <a:p>
                      <a:pPr marL="342900" marR="0" lvl="0" indent="-342900">
                        <a:lnSpc>
                          <a:spcPct val="115000"/>
                        </a:lnSpc>
                        <a:spcBef>
                          <a:spcPts val="0"/>
                        </a:spcBef>
                        <a:spcAft>
                          <a:spcPts val="0"/>
                        </a:spcAft>
                        <a:buFont typeface="Symbol"/>
                        <a:buChar char=""/>
                      </a:pPr>
                      <a:r>
                        <a:rPr lang="en-US" sz="1100" dirty="0" smtClean="0">
                          <a:solidFill>
                            <a:schemeClr val="bg1"/>
                          </a:solidFill>
                          <a:latin typeface="Times New Roman"/>
                          <a:ea typeface="Calibri"/>
                          <a:cs typeface="Times New Roman"/>
                        </a:rPr>
                        <a:t>PI Target #4</a:t>
                      </a:r>
                    </a:p>
                    <a:p>
                      <a:pPr marL="342900" marR="0" lvl="0" indent="-342900">
                        <a:lnSpc>
                          <a:spcPct val="115000"/>
                        </a:lnSpc>
                        <a:spcBef>
                          <a:spcPts val="0"/>
                        </a:spcBef>
                        <a:spcAft>
                          <a:spcPts val="0"/>
                        </a:spcAft>
                        <a:buFont typeface="Symbol"/>
                        <a:buChar char=""/>
                      </a:pPr>
                      <a:r>
                        <a:rPr lang="en-US" sz="1100" dirty="0" smtClean="0">
                          <a:solidFill>
                            <a:schemeClr val="bg1"/>
                          </a:solidFill>
                          <a:latin typeface="Times New Roman"/>
                          <a:ea typeface="Calibri"/>
                          <a:cs typeface="Times New Roman"/>
                        </a:rPr>
                        <a:t>PI Target #5</a:t>
                      </a:r>
                      <a:endParaRPr lang="en-US" sz="1100" dirty="0">
                        <a:solidFill>
                          <a:schemeClr val="bg1"/>
                        </a:solidFill>
                        <a:latin typeface="Calibri"/>
                        <a:ea typeface="Calibri"/>
                        <a:cs typeface="Times New Roman"/>
                      </a:endParaRPr>
                    </a:p>
                  </a:txBody>
                  <a:tcPr marL="37850" marR="378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263041">
                <a:tc>
                  <a:txBody>
                    <a:bodyPr/>
                    <a:lstStyle/>
                    <a:p>
                      <a:pPr marL="0" marR="0">
                        <a:lnSpc>
                          <a:spcPct val="115000"/>
                        </a:lnSpc>
                        <a:spcBef>
                          <a:spcPts val="0"/>
                        </a:spcBef>
                        <a:spcAft>
                          <a:spcPts val="0"/>
                        </a:spcAft>
                        <a:tabLst>
                          <a:tab pos="850900" algn="ctr"/>
                        </a:tabLst>
                      </a:pPr>
                      <a:r>
                        <a:rPr lang="en-US" sz="1100" b="1">
                          <a:latin typeface="Times New Roman"/>
                          <a:ea typeface="Calibri"/>
                          <a:cs typeface="Times New Roman"/>
                        </a:rPr>
                        <a:t>3c. PI Linked</a:t>
                      </a:r>
                      <a:endParaRPr lang="en-US" sz="1100">
                        <a:latin typeface="Calibri"/>
                        <a:ea typeface="Calibri"/>
                        <a:cs typeface="Times New Roman"/>
                      </a:endParaRPr>
                    </a:p>
                    <a:p>
                      <a:pPr marL="0" marR="0">
                        <a:lnSpc>
                          <a:spcPct val="115000"/>
                        </a:lnSpc>
                        <a:spcBef>
                          <a:spcPts val="0"/>
                        </a:spcBef>
                        <a:spcAft>
                          <a:spcPts val="0"/>
                        </a:spcAft>
                        <a:tabLst>
                          <a:tab pos="850900" algn="ctr"/>
                        </a:tabLst>
                      </a:pPr>
                      <a:r>
                        <a:rPr lang="en-US" sz="1100" b="1">
                          <a:latin typeface="Times New Roman"/>
                          <a:ea typeface="Calibri"/>
                          <a:cs typeface="Times New Roman"/>
                        </a:rPr>
                        <a:t>(optional)</a:t>
                      </a:r>
                      <a:endParaRPr lang="en-US" sz="1100">
                        <a:latin typeface="Calibri"/>
                        <a:ea typeface="Calibri"/>
                        <a:cs typeface="Times New Roman"/>
                      </a:endParaRPr>
                    </a:p>
                  </a:txBody>
                  <a:tcPr marL="37850" marR="378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219710" marR="0" indent="-228600">
                        <a:lnSpc>
                          <a:spcPct val="115000"/>
                        </a:lnSpc>
                        <a:spcBef>
                          <a:spcPts val="300"/>
                        </a:spcBef>
                        <a:spcAft>
                          <a:spcPts val="0"/>
                        </a:spcAft>
                      </a:pPr>
                      <a:endParaRPr lang="en-US" sz="1100" dirty="0">
                        <a:latin typeface="Times New Roman"/>
                        <a:ea typeface="Calibri"/>
                        <a:cs typeface="Times New Roman"/>
                      </a:endParaRPr>
                    </a:p>
                  </a:txBody>
                  <a:tcPr marL="37850" marR="378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Times New Roman"/>
                          <a:ea typeface="Calibri"/>
                          <a:cs typeface="Times New Roman"/>
                        </a:rPr>
                        <a:t>3d. PI Weighting</a:t>
                      </a:r>
                      <a:endParaRPr lang="en-US" sz="1100">
                        <a:latin typeface="Calibri"/>
                        <a:ea typeface="Calibri"/>
                        <a:cs typeface="Times New Roman"/>
                      </a:endParaRPr>
                    </a:p>
                    <a:p>
                      <a:pPr marL="0" marR="0">
                        <a:lnSpc>
                          <a:spcPct val="115000"/>
                        </a:lnSpc>
                        <a:spcBef>
                          <a:spcPts val="0"/>
                        </a:spcBef>
                        <a:spcAft>
                          <a:spcPts val="0"/>
                        </a:spcAft>
                      </a:pPr>
                      <a:r>
                        <a:rPr lang="en-US" sz="1100" b="1">
                          <a:latin typeface="Times New Roman"/>
                          <a:ea typeface="Calibri"/>
                          <a:cs typeface="Times New Roman"/>
                        </a:rPr>
                        <a:t>(optional)</a:t>
                      </a:r>
                      <a:endParaRPr lang="en-US" sz="1100">
                        <a:latin typeface="Calibri"/>
                        <a:ea typeface="Calibri"/>
                        <a:cs typeface="Times New Roman"/>
                      </a:endParaRPr>
                    </a:p>
                  </a:txBody>
                  <a:tcPr marL="37850" marR="378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endParaRPr lang="en-US" sz="1800" dirty="0"/>
                    </a:p>
                  </a:txBody>
                  <a:tcPr marL="37850" marR="378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7269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nvSpPr>
        <p:spPr>
          <a:xfrm>
            <a:off x="3505200" y="152400"/>
            <a:ext cx="5638800" cy="656828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1313" lvl="1" indent="-341313">
              <a:buNone/>
            </a:pPr>
            <a:endParaRPr lang="en-US" sz="3400" b="1" dirty="0" smtClean="0">
              <a:latin typeface="Calibri" pitchFamily="34" charset="0"/>
              <a:cs typeface="Calibri" pitchFamily="34" charset="0"/>
            </a:endParaRPr>
          </a:p>
          <a:p>
            <a:pPr marL="341313" lvl="1" indent="-341313" algn="ctr">
              <a:buNone/>
            </a:pPr>
            <a:r>
              <a:rPr lang="en-US" sz="4100" u="sng" dirty="0" smtClean="0">
                <a:solidFill>
                  <a:schemeClr val="bg1"/>
                </a:solidFill>
                <a:latin typeface="Calibri" pitchFamily="34" charset="0"/>
                <a:cs typeface="Calibri" pitchFamily="34" charset="0"/>
              </a:rPr>
              <a:t>Describes individual student</a:t>
            </a:r>
          </a:p>
          <a:p>
            <a:pPr marL="341313" lvl="1" indent="-341313" algn="ctr">
              <a:buNone/>
            </a:pPr>
            <a:r>
              <a:rPr lang="en-US" sz="4100" u="sng" dirty="0" smtClean="0">
                <a:solidFill>
                  <a:schemeClr val="bg1"/>
                </a:solidFill>
                <a:latin typeface="Calibri" pitchFamily="34" charset="0"/>
                <a:cs typeface="Calibri" pitchFamily="34" charset="0"/>
              </a:rPr>
              <a:t>performance expectation</a:t>
            </a:r>
          </a:p>
          <a:p>
            <a:pPr marL="341313" lvl="1" indent="-341313">
              <a:buNone/>
            </a:pPr>
            <a:endParaRPr lang="en-US" sz="3400" u="sng" dirty="0">
              <a:latin typeface="Calibri" pitchFamily="34" charset="0"/>
              <a:cs typeface="Calibri" pitchFamily="34" charset="0"/>
            </a:endParaRPr>
          </a:p>
          <a:p>
            <a:pPr lvl="1"/>
            <a:r>
              <a:rPr lang="en-US" sz="3600" dirty="0" smtClean="0">
                <a:solidFill>
                  <a:srgbClr val="FFFF00"/>
                </a:solidFill>
                <a:latin typeface="Calibri" pitchFamily="34" charset="0"/>
                <a:cs typeface="Calibri" pitchFamily="34" charset="0"/>
              </a:rPr>
              <a:t>3a.</a:t>
            </a:r>
            <a:r>
              <a:rPr lang="en-US" sz="3600" dirty="0" smtClean="0">
                <a:latin typeface="Calibri" pitchFamily="34" charset="0"/>
                <a:cs typeface="Calibri" pitchFamily="34" charset="0"/>
              </a:rPr>
              <a:t> </a:t>
            </a:r>
          </a:p>
          <a:p>
            <a:pPr lvl="1"/>
            <a:r>
              <a:rPr lang="en-US" sz="3600" dirty="0" smtClean="0">
                <a:solidFill>
                  <a:srgbClr val="92D050"/>
                </a:solidFill>
                <a:latin typeface="Calibri" pitchFamily="34" charset="0"/>
                <a:cs typeface="Calibri" pitchFamily="34" charset="0"/>
              </a:rPr>
              <a:t>What performance measure(s) –</a:t>
            </a:r>
            <a:r>
              <a:rPr lang="en-US" sz="3600" i="1" dirty="0" smtClean="0">
                <a:solidFill>
                  <a:srgbClr val="92D050"/>
                </a:solidFill>
                <a:latin typeface="Calibri" pitchFamily="34" charset="0"/>
                <a:cs typeface="Calibri" pitchFamily="34" charset="0"/>
              </a:rPr>
              <a:t>tests, assessments– </a:t>
            </a:r>
            <a:r>
              <a:rPr lang="en-US" sz="3600" dirty="0" smtClean="0">
                <a:solidFill>
                  <a:srgbClr val="92D050"/>
                </a:solidFill>
                <a:latin typeface="Calibri" pitchFamily="34" charset="0"/>
                <a:cs typeface="Calibri" pitchFamily="34" charset="0"/>
              </a:rPr>
              <a:t>will be used to measure student achievement of the standards, and </a:t>
            </a:r>
            <a:r>
              <a:rPr lang="en-US" sz="3600" dirty="0">
                <a:solidFill>
                  <a:srgbClr val="92D050"/>
                </a:solidFill>
                <a:latin typeface="Calibri" pitchFamily="34" charset="0"/>
                <a:cs typeface="Calibri" pitchFamily="34" charset="0"/>
              </a:rPr>
              <a:t>w</a:t>
            </a:r>
            <a:r>
              <a:rPr lang="en-US" sz="3600" dirty="0" smtClean="0">
                <a:solidFill>
                  <a:srgbClr val="92D050"/>
                </a:solidFill>
                <a:latin typeface="Calibri" pitchFamily="34" charset="0"/>
                <a:cs typeface="Calibri" pitchFamily="34" charset="0"/>
              </a:rPr>
              <a:t>hat’s the expected student achievement level based on the scoring system for those measures?</a:t>
            </a:r>
          </a:p>
          <a:p>
            <a:pPr lvl="1"/>
            <a:endParaRPr lang="en-US" sz="3600" dirty="0" smtClean="0">
              <a:latin typeface="Calibri" pitchFamily="34" charset="0"/>
              <a:cs typeface="Calibri" pitchFamily="34" charset="0"/>
            </a:endParaRPr>
          </a:p>
          <a:p>
            <a:pPr lvl="1"/>
            <a:r>
              <a:rPr lang="en-US" sz="3600" dirty="0" smtClean="0">
                <a:solidFill>
                  <a:srgbClr val="FFFF00"/>
                </a:solidFill>
                <a:latin typeface="Calibri" pitchFamily="34" charset="0"/>
                <a:cs typeface="Calibri" pitchFamily="34" charset="0"/>
              </a:rPr>
              <a:t>3b.</a:t>
            </a:r>
          </a:p>
          <a:p>
            <a:pPr lvl="1"/>
            <a:r>
              <a:rPr lang="en-US" sz="3600" dirty="0" smtClean="0">
                <a:solidFill>
                  <a:srgbClr val="92D050"/>
                </a:solidFill>
                <a:latin typeface="Calibri" pitchFamily="34" charset="0"/>
                <a:cs typeface="Calibri" pitchFamily="34" charset="0"/>
              </a:rPr>
              <a:t>What’s the expected achievement level for unique populations? (IEP, students who did not 	do well on a pre-test, etc.)</a:t>
            </a:r>
          </a:p>
          <a:p>
            <a:pPr lvl="1">
              <a:buFont typeface="Arial" pitchFamily="34" charset="0"/>
              <a:buChar char="•"/>
            </a:pPr>
            <a:endParaRPr lang="en-US" sz="3400" dirty="0">
              <a:latin typeface="Calibri" pitchFamily="34" charset="0"/>
              <a:cs typeface="Calibri" pitchFamily="34" charset="0"/>
            </a:endParaRPr>
          </a:p>
        </p:txBody>
      </p:sp>
      <p:sp>
        <p:nvSpPr>
          <p:cNvPr id="5" name="Rectangle 4"/>
          <p:cNvSpPr/>
          <p:nvPr/>
        </p:nvSpPr>
        <p:spPr>
          <a:xfrm>
            <a:off x="381000" y="1997839"/>
            <a:ext cx="2971800" cy="4401205"/>
          </a:xfrm>
          <a:prstGeom prst="rect">
            <a:avLst/>
          </a:prstGeom>
          <a:noFill/>
        </p:spPr>
        <p:txBody>
          <a:bodyPr wrap="square" lIns="91440" tIns="45720" rIns="91440" bIns="45720">
            <a:spAutoFit/>
          </a:bodyPr>
          <a:lstStyle/>
          <a:p>
            <a:pPr algn="ctr"/>
            <a:r>
              <a:rPr lang="en-US" sz="4000" b="1" cap="none" spc="0" dirty="0">
                <a:ln w="17780" cmpd="sng">
                  <a:solidFill>
                    <a:srgbClr val="FFFFFF"/>
                  </a:solidFill>
                  <a:prstDash val="solid"/>
                  <a:miter lim="800000"/>
                </a:ln>
                <a:solidFill>
                  <a:srgbClr val="FFFF00"/>
                </a:solidFill>
                <a:effectLst>
                  <a:outerShdw blurRad="50800" algn="tl" rotWithShape="0">
                    <a:srgbClr val="000000"/>
                  </a:outerShdw>
                </a:effectLst>
                <a:latin typeface="Calibri" pitchFamily="34" charset="0"/>
                <a:cs typeface="Calibri" pitchFamily="34" charset="0"/>
              </a:rPr>
              <a:t>3: </a:t>
            </a:r>
            <a:r>
              <a:rPr lang="en-US" sz="4000" b="1" cap="none" spc="0" dirty="0">
                <a:ln w="17780" cmpd="sng">
                  <a:solidFill>
                    <a:srgbClr val="FFFFFF"/>
                  </a:solidFill>
                  <a:prstDash val="solid"/>
                  <a:miter lim="800000"/>
                </a:ln>
                <a:solidFill>
                  <a:srgbClr val="FFC000"/>
                </a:solidFill>
                <a:effectLst>
                  <a:outerShdw blurRad="50800" algn="tl" rotWithShape="0">
                    <a:srgbClr val="000000"/>
                  </a:outerShdw>
                </a:effectLst>
                <a:latin typeface="Calibri" pitchFamily="34" charset="0"/>
                <a:cs typeface="Calibri" pitchFamily="34" charset="0"/>
              </a:rPr>
              <a:t>Performance </a:t>
            </a:r>
            <a:r>
              <a:rPr lang="en-US" sz="4000" b="1" cap="none" spc="0" dirty="0" smtClean="0">
                <a:ln w="17780" cmpd="sng">
                  <a:solidFill>
                    <a:srgbClr val="FFFFFF"/>
                  </a:solidFill>
                  <a:prstDash val="solid"/>
                  <a:miter lim="800000"/>
                </a:ln>
                <a:solidFill>
                  <a:srgbClr val="FFC000"/>
                </a:solidFill>
                <a:effectLst>
                  <a:outerShdw blurRad="50800" algn="tl" rotWithShape="0">
                    <a:srgbClr val="000000"/>
                  </a:outerShdw>
                </a:effectLst>
                <a:latin typeface="Calibri" pitchFamily="34" charset="0"/>
                <a:cs typeface="Calibri" pitchFamily="34" charset="0"/>
              </a:rPr>
              <a:t>Indicator: What does Studen</a:t>
            </a:r>
            <a:r>
              <a:rPr lang="en-US" sz="4000" b="1" dirty="0" smtClean="0">
                <a:ln w="17780" cmpd="sng">
                  <a:solidFill>
                    <a:srgbClr val="FFFFFF"/>
                  </a:solidFill>
                  <a:prstDash val="solid"/>
                  <a:miter lim="800000"/>
                </a:ln>
                <a:solidFill>
                  <a:srgbClr val="FFC000"/>
                </a:solidFill>
                <a:effectLst>
                  <a:outerShdw blurRad="50800" algn="tl" rotWithShape="0">
                    <a:srgbClr val="000000"/>
                  </a:outerShdw>
                </a:effectLst>
                <a:latin typeface="Calibri" pitchFamily="34" charset="0"/>
                <a:cs typeface="Calibri" pitchFamily="34" charset="0"/>
              </a:rPr>
              <a:t>t Performance Look Like?</a:t>
            </a:r>
            <a:endParaRPr lang="en-US" sz="40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Tree>
    <p:extLst>
      <p:ext uri="{BB962C8B-B14F-4D97-AF65-F5344CB8AC3E}">
        <p14:creationId xmlns:p14="http://schemas.microsoft.com/office/powerpoint/2010/main" val="259225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3581400" y="213519"/>
            <a:ext cx="5105400" cy="1234281"/>
          </a:xfrm>
          <a:prstGeom prst="rect">
            <a:avLst/>
          </a:prstGeom>
        </p:spPr>
        <p:txBody>
          <a:bodyPr vert="horz" lIns="91440" tIns="45720" rIns="91440" bIns="45720" rtlCol="0" anchor="ct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smtClean="0">
                <a:solidFill>
                  <a:srgbClr val="FFC000"/>
                </a:solidFill>
              </a:rPr>
              <a:t>Performance Indicator Statement</a:t>
            </a:r>
            <a:endParaRPr lang="en-US" sz="4400" dirty="0">
              <a:solidFill>
                <a:srgbClr val="FFC000"/>
              </a:solidFill>
            </a:endParaRPr>
          </a:p>
        </p:txBody>
      </p:sp>
      <p:sp>
        <p:nvSpPr>
          <p:cNvPr id="3" name="Content Placeholder 2"/>
          <p:cNvSpPr>
            <a:spLocks noGrp="1"/>
          </p:cNvSpPr>
          <p:nvPr/>
        </p:nvSpPr>
        <p:spPr>
          <a:xfrm>
            <a:off x="3581400" y="3048000"/>
            <a:ext cx="5410200" cy="3657600"/>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4400" u="sng" dirty="0" smtClean="0">
                <a:solidFill>
                  <a:srgbClr val="92D050"/>
                </a:solidFill>
              </a:rPr>
              <a:t>HS Choral</a:t>
            </a:r>
          </a:p>
          <a:p>
            <a:r>
              <a:rPr lang="en-US" sz="3200" b="1" dirty="0" smtClean="0">
                <a:solidFill>
                  <a:srgbClr val="FFC000"/>
                </a:solidFill>
              </a:rPr>
              <a:t>Individual Vocal Assessment Task</a:t>
            </a:r>
            <a:endParaRPr lang="en-US" sz="3200" dirty="0" smtClean="0">
              <a:solidFill>
                <a:srgbClr val="FFC000"/>
              </a:solidFill>
            </a:endParaRPr>
          </a:p>
          <a:p>
            <a:r>
              <a:rPr lang="en-US" sz="3200" dirty="0" smtClean="0">
                <a:solidFill>
                  <a:schemeClr val="bg1"/>
                </a:solidFill>
              </a:rPr>
              <a:t>Students will achieve proficient or advanced levels in 6 out of 8 criteria of the second scoring rubric.</a:t>
            </a:r>
          </a:p>
          <a:p>
            <a:endParaRPr lang="en-US" sz="4500" u="sng" dirty="0" smtClean="0">
              <a:solidFill>
                <a:schemeClr val="bg1"/>
              </a:solidFill>
            </a:endParaRPr>
          </a:p>
          <a:p>
            <a:r>
              <a:rPr lang="en-US" sz="4400" b="1" u="sng" dirty="0" smtClean="0">
                <a:solidFill>
                  <a:srgbClr val="92D050"/>
                </a:solidFill>
              </a:rPr>
              <a:t>5</a:t>
            </a:r>
            <a:r>
              <a:rPr lang="en-US" sz="4400" b="1" u="sng" baseline="30000" dirty="0" smtClean="0">
                <a:solidFill>
                  <a:srgbClr val="92D050"/>
                </a:solidFill>
              </a:rPr>
              <a:t>th</a:t>
            </a:r>
            <a:r>
              <a:rPr lang="en-US" sz="4400" b="1" u="sng" dirty="0" smtClean="0">
                <a:solidFill>
                  <a:srgbClr val="92D050"/>
                </a:solidFill>
              </a:rPr>
              <a:t> Grade ELA</a:t>
            </a:r>
          </a:p>
          <a:p>
            <a:r>
              <a:rPr lang="en-US" sz="3200" b="1" dirty="0" smtClean="0">
                <a:solidFill>
                  <a:srgbClr val="FFC000"/>
                </a:solidFill>
              </a:rPr>
              <a:t>DRA </a:t>
            </a:r>
            <a:r>
              <a:rPr lang="en-US" sz="3200" b="1" dirty="0">
                <a:solidFill>
                  <a:srgbClr val="FFC000"/>
                </a:solidFill>
              </a:rPr>
              <a:t>text gradient </a:t>
            </a:r>
            <a:r>
              <a:rPr lang="en-US" sz="3200" b="1" dirty="0" smtClean="0">
                <a:solidFill>
                  <a:srgbClr val="FFC000"/>
                </a:solidFill>
              </a:rPr>
              <a:t>chart </a:t>
            </a:r>
          </a:p>
          <a:p>
            <a:r>
              <a:rPr lang="en-US" sz="3200" dirty="0" smtClean="0">
                <a:solidFill>
                  <a:schemeClr val="bg1"/>
                </a:solidFill>
              </a:rPr>
              <a:t>Students will </a:t>
            </a:r>
            <a:r>
              <a:rPr lang="en-US" sz="3200" dirty="0">
                <a:solidFill>
                  <a:schemeClr val="bg1"/>
                </a:solidFill>
              </a:rPr>
              <a:t>demonstrate one year of reading </a:t>
            </a:r>
            <a:r>
              <a:rPr lang="en-US" sz="3200" dirty="0" smtClean="0">
                <a:solidFill>
                  <a:schemeClr val="bg1"/>
                </a:solidFill>
              </a:rPr>
              <a:t>growth</a:t>
            </a:r>
            <a:endParaRPr lang="en-US" sz="3200" u="sng" dirty="0" smtClean="0">
              <a:solidFill>
                <a:schemeClr val="bg1"/>
              </a:solidFill>
            </a:endParaRPr>
          </a:p>
        </p:txBody>
      </p:sp>
      <p:pic>
        <p:nvPicPr>
          <p:cNvPr id="4" name="Picture 3" descr="C:\Users\David\AppData\Local\Microsoft\Windows\Temporary Internet Files\Content.IE5\XH8HMBJS\MC900389042[1].wmf"/>
          <p:cNvPicPr>
            <a:picLocks noChangeAspect="1" noChangeArrowheads="1"/>
          </p:cNvPicPr>
          <p:nvPr/>
        </p:nvPicPr>
        <p:blipFill>
          <a:blip r:embed="rId2" cstate="print"/>
          <a:srcRect/>
          <a:stretch>
            <a:fillRect/>
          </a:stretch>
        </p:blipFill>
        <p:spPr bwMode="auto">
          <a:xfrm>
            <a:off x="5943600" y="1447800"/>
            <a:ext cx="2438400" cy="1828800"/>
          </a:xfrm>
          <a:prstGeom prst="rect">
            <a:avLst/>
          </a:prstGeom>
          <a:noFill/>
        </p:spPr>
      </p:pic>
    </p:spTree>
    <p:extLst>
      <p:ext uri="{BB962C8B-B14F-4D97-AF65-F5344CB8AC3E}">
        <p14:creationId xmlns:p14="http://schemas.microsoft.com/office/powerpoint/2010/main" val="248302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2000" y="338667"/>
            <a:ext cx="6477000" cy="1096962"/>
          </a:xfrm>
          <a:prstGeom prst="rect">
            <a:avLst/>
          </a:prstGeom>
          <a:ln>
            <a:solidFill>
              <a:schemeClr val="bg1"/>
            </a:solidFill>
          </a:ln>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bg1"/>
                </a:solidFill>
                <a:effectLst/>
                <a:uLnTx/>
                <a:uFillTx/>
                <a:latin typeface="+mj-lt"/>
                <a:ea typeface="+mj-ea"/>
                <a:cs typeface="+mj-cs"/>
              </a:rPr>
              <a:t>SLO Template Steps</a:t>
            </a:r>
            <a:r>
              <a:rPr lang="en-US" sz="3200" kern="0" dirty="0" smtClean="0">
                <a:solidFill>
                  <a:schemeClr val="bg1"/>
                </a:solidFill>
                <a:latin typeface="+mj-lt"/>
                <a:ea typeface="+mj-ea"/>
                <a:cs typeface="+mj-cs"/>
              </a:rPr>
              <a:t>: Teacher</a:t>
            </a:r>
            <a:endParaRPr kumimoji="0" lang="en-US" sz="3200" b="0" i="0" u="none" strike="noStrike" kern="0" cap="none" spc="0" normalizeH="0" baseline="0" noProof="0" dirty="0">
              <a:ln>
                <a:noFill/>
              </a:ln>
              <a:solidFill>
                <a:schemeClr val="bg1"/>
              </a:solidFill>
              <a:effectLst/>
              <a:uLnTx/>
              <a:uFillTx/>
              <a:latin typeface="+mj-lt"/>
              <a:ea typeface="+mj-ea"/>
              <a:cs typeface="+mj-cs"/>
            </a:endParaRPr>
          </a:p>
        </p:txBody>
      </p:sp>
      <p:pic>
        <p:nvPicPr>
          <p:cNvPr id="5121" name="Picture 2" descr="j0293236">
            <a:hlinkClick r:id="rId2" action="ppaction://hlinkfile" tooltip="Help-Section 1"/>
          </p:cNvPr>
          <p:cNvPicPr>
            <a:picLocks noChangeAspect="1" noChangeArrowheads="1"/>
          </p:cNvPicPr>
          <p:nvPr/>
        </p:nvPicPr>
        <p:blipFill>
          <a:blip r:embed="rId3" cstate="print"/>
          <a:srcRect/>
          <a:stretch>
            <a:fillRect/>
          </a:stretch>
        </p:blipFill>
        <p:spPr bwMode="auto">
          <a:xfrm>
            <a:off x="6629400" y="53975"/>
            <a:ext cx="236538" cy="174625"/>
          </a:xfrm>
          <a:prstGeom prst="rect">
            <a:avLst/>
          </a:prstGeom>
          <a:noFill/>
        </p:spPr>
      </p:pic>
      <p:pic>
        <p:nvPicPr>
          <p:cNvPr id="32769" name="Picture 4" descr="j0293236">
            <a:hlinkClick r:id="rId4" action="ppaction://hlinkfile" tooltip="Help-Section 2"/>
          </p:cNvPr>
          <p:cNvPicPr>
            <a:picLocks noChangeAspect="1" noChangeArrowheads="1"/>
          </p:cNvPicPr>
          <p:nvPr/>
        </p:nvPicPr>
        <p:blipFill>
          <a:blip r:embed="rId3" cstate="print"/>
          <a:srcRect/>
          <a:stretch>
            <a:fillRect/>
          </a:stretch>
        </p:blipFill>
        <p:spPr bwMode="auto">
          <a:xfrm>
            <a:off x="6781800" y="-1135063"/>
            <a:ext cx="236538" cy="174625"/>
          </a:xfrm>
          <a:prstGeom prst="rect">
            <a:avLst/>
          </a:prstGeom>
          <a:noFill/>
        </p:spPr>
      </p:pic>
      <p:pic>
        <p:nvPicPr>
          <p:cNvPr id="32770" name="Picture 5" descr="j0293236">
            <a:hlinkClick r:id="rId5" action="ppaction://hlinkfile" tooltip="Help-Section 3"/>
          </p:cNvPr>
          <p:cNvPicPr>
            <a:picLocks noChangeAspect="1" noChangeArrowheads="1"/>
          </p:cNvPicPr>
          <p:nvPr/>
        </p:nvPicPr>
        <p:blipFill>
          <a:blip r:embed="rId3" cstate="print"/>
          <a:srcRect/>
          <a:stretch>
            <a:fillRect/>
          </a:stretch>
        </p:blipFill>
        <p:spPr bwMode="auto">
          <a:xfrm>
            <a:off x="6662738" y="55563"/>
            <a:ext cx="236537" cy="174625"/>
          </a:xfrm>
          <a:prstGeom prst="rect">
            <a:avLst/>
          </a:prstGeom>
          <a:noFill/>
        </p:spPr>
      </p:pic>
      <p:graphicFrame>
        <p:nvGraphicFramePr>
          <p:cNvPr id="9" name="Table 8"/>
          <p:cNvGraphicFramePr>
            <a:graphicFrameLocks noGrp="1"/>
          </p:cNvGraphicFramePr>
          <p:nvPr>
            <p:extLst>
              <p:ext uri="{D42A27DB-BD31-4B8C-83A1-F6EECF244321}">
                <p14:modId xmlns:p14="http://schemas.microsoft.com/office/powerpoint/2010/main" val="3391964701"/>
              </p:ext>
            </p:extLst>
          </p:nvPr>
        </p:nvGraphicFramePr>
        <p:xfrm>
          <a:off x="762000" y="1427162"/>
          <a:ext cx="6477000" cy="5105631"/>
        </p:xfrm>
        <a:graphic>
          <a:graphicData uri="http://schemas.openxmlformats.org/drawingml/2006/table">
            <a:tbl>
              <a:tblPr/>
              <a:tblGrid>
                <a:gridCol w="740652"/>
                <a:gridCol w="402348"/>
                <a:gridCol w="1524000"/>
                <a:gridCol w="1143000"/>
                <a:gridCol w="1477099"/>
                <a:gridCol w="1189901"/>
              </a:tblGrid>
              <a:tr h="229308">
                <a:tc gridSpan="6">
                  <a:txBody>
                    <a:bodyPr/>
                    <a:lstStyle/>
                    <a:p>
                      <a:pPr marL="342900" marR="0" lvl="0" indent="-342900" algn="ctr">
                        <a:lnSpc>
                          <a:spcPct val="115000"/>
                        </a:lnSpc>
                        <a:spcBef>
                          <a:spcPts val="0"/>
                        </a:spcBef>
                        <a:spcAft>
                          <a:spcPts val="0"/>
                        </a:spcAft>
                        <a:buFont typeface="+mj-lt"/>
                        <a:buNone/>
                      </a:pPr>
                      <a:r>
                        <a:rPr lang="en-US" sz="1800" b="1" dirty="0" smtClean="0">
                          <a:latin typeface="Times New Roman"/>
                          <a:ea typeface="Calibri"/>
                          <a:cs typeface="Times New Roman"/>
                        </a:rPr>
                        <a:t>4. Performance </a:t>
                      </a:r>
                      <a:r>
                        <a:rPr lang="en-US" sz="1800" b="1" dirty="0">
                          <a:latin typeface="Times New Roman"/>
                          <a:ea typeface="Calibri"/>
                          <a:cs typeface="Times New Roman"/>
                        </a:rPr>
                        <a:t>Measures (PM) </a:t>
                      </a:r>
                      <a:endParaRPr lang="en-US" sz="1800" dirty="0">
                        <a:latin typeface="Calibri"/>
                        <a:ea typeface="Calibri"/>
                        <a:cs typeface="Times New Roman"/>
                      </a:endParaRPr>
                    </a:p>
                  </a:txBody>
                  <a:tcPr marL="53954" marR="53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46628">
                <a:tc>
                  <a:txBody>
                    <a:bodyPr/>
                    <a:lstStyle/>
                    <a:p>
                      <a:pPr marL="0" marR="0">
                        <a:lnSpc>
                          <a:spcPct val="115000"/>
                        </a:lnSpc>
                        <a:spcBef>
                          <a:spcPts val="0"/>
                        </a:spcBef>
                        <a:spcAft>
                          <a:spcPts val="0"/>
                        </a:spcAft>
                        <a:tabLst>
                          <a:tab pos="2938145" algn="l"/>
                        </a:tabLst>
                      </a:pPr>
                      <a:r>
                        <a:rPr lang="en-US" sz="1050" b="1">
                          <a:latin typeface="Times New Roman"/>
                          <a:ea typeface="Calibri"/>
                          <a:cs typeface="Times New Roman"/>
                        </a:rPr>
                        <a:t>4a. Name </a:t>
                      </a:r>
                      <a:endParaRPr lang="en-US" sz="1050">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2">
                  <a:txBody>
                    <a:bodyPr/>
                    <a:lstStyle/>
                    <a:p>
                      <a:pPr marL="331470" marR="0">
                        <a:lnSpc>
                          <a:spcPct val="115000"/>
                        </a:lnSpc>
                        <a:spcBef>
                          <a:spcPts val="0"/>
                        </a:spcBef>
                        <a:spcAft>
                          <a:spcPts val="0"/>
                        </a:spcAft>
                      </a:pPr>
                      <a:endParaRPr lang="en-US" sz="1000" dirty="0">
                        <a:latin typeface="Times New Roman"/>
                        <a:ea typeface="Calibri"/>
                        <a:cs typeface="Times New Roman"/>
                      </a:endParaRPr>
                    </a:p>
                    <a:p>
                      <a:pPr marL="342900" marR="0" lvl="0" indent="-342900">
                        <a:lnSpc>
                          <a:spcPct val="115000"/>
                        </a:lnSpc>
                        <a:spcBef>
                          <a:spcPts val="0"/>
                        </a:spcBef>
                        <a:spcAft>
                          <a:spcPts val="0"/>
                        </a:spcAft>
                        <a:buFont typeface="Symbol"/>
                        <a:buChar char=""/>
                      </a:pPr>
                      <a:r>
                        <a:rPr lang="en-US" sz="1000" dirty="0">
                          <a:solidFill>
                            <a:schemeClr val="bg1"/>
                          </a:solidFill>
                          <a:latin typeface="Times New Roman"/>
                          <a:ea typeface="Calibri"/>
                          <a:cs typeface="Times New Roman"/>
                        </a:rPr>
                        <a:t>PM #1</a:t>
                      </a:r>
                      <a:endParaRPr lang="en-US" sz="1050" dirty="0">
                        <a:solidFill>
                          <a:schemeClr val="bg1"/>
                        </a:solidFill>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a:solidFill>
                            <a:schemeClr val="bg1"/>
                          </a:solidFill>
                          <a:latin typeface="Times New Roman"/>
                          <a:ea typeface="Calibri"/>
                          <a:cs typeface="Times New Roman"/>
                        </a:rPr>
                        <a:t>PM #</a:t>
                      </a:r>
                      <a:r>
                        <a:rPr lang="en-US" sz="1000" dirty="0" smtClean="0">
                          <a:solidFill>
                            <a:schemeClr val="bg1"/>
                          </a:solidFill>
                          <a:latin typeface="Times New Roman"/>
                          <a:ea typeface="Calibri"/>
                          <a:cs typeface="Times New Roman"/>
                        </a:rPr>
                        <a:t>2</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#3</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#4</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#5</a:t>
                      </a:r>
                      <a:endParaRPr lang="en-US" sz="1050" dirty="0">
                        <a:solidFill>
                          <a:schemeClr val="bg1"/>
                        </a:solidFill>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tabLst>
                          <a:tab pos="2938145" algn="l"/>
                        </a:tabLst>
                      </a:pPr>
                      <a:r>
                        <a:rPr lang="en-US" sz="1050" b="1" dirty="0">
                          <a:latin typeface="Times New Roman"/>
                          <a:ea typeface="Calibri"/>
                          <a:cs typeface="Times New Roman"/>
                        </a:rPr>
                        <a:t>4b. Type</a:t>
                      </a:r>
                      <a:endParaRPr lang="en-US" sz="1050" dirty="0">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2">
                  <a:txBody>
                    <a:bodyPr/>
                    <a:lstStyle/>
                    <a:p>
                      <a:pPr marL="0" marR="0">
                        <a:lnSpc>
                          <a:spcPct val="115000"/>
                        </a:lnSpc>
                        <a:spcBef>
                          <a:spcPts val="0"/>
                        </a:spcBef>
                        <a:spcAft>
                          <a:spcPts val="0"/>
                        </a:spcAft>
                        <a:tabLst>
                          <a:tab pos="2938145" algn="l"/>
                        </a:tabLst>
                      </a:pPr>
                      <a:r>
                        <a:rPr lang="en-US" sz="1000" dirty="0">
                          <a:solidFill>
                            <a:schemeClr val="bg1"/>
                          </a:solidFill>
                          <a:latin typeface="Times New Roman"/>
                          <a:ea typeface="Calibri"/>
                          <a:cs typeface="Times New Roman"/>
                        </a:rPr>
                        <a:t>____District-designed Measures and </a:t>
                      </a:r>
                      <a:endParaRPr lang="en-US" sz="1000" dirty="0" smtClean="0">
                        <a:solidFill>
                          <a:schemeClr val="bg1"/>
                        </a:solidFill>
                        <a:latin typeface="Times New Roman"/>
                        <a:ea typeface="Calibri"/>
                        <a:cs typeface="Times New Roman"/>
                      </a:endParaRPr>
                    </a:p>
                    <a:p>
                      <a:pPr marL="0" marR="0">
                        <a:lnSpc>
                          <a:spcPct val="115000"/>
                        </a:lnSpc>
                        <a:spcBef>
                          <a:spcPts val="0"/>
                        </a:spcBef>
                        <a:spcAft>
                          <a:spcPts val="0"/>
                        </a:spcAft>
                        <a:tabLst>
                          <a:tab pos="2938145" algn="l"/>
                        </a:tabLst>
                      </a:pPr>
                      <a:r>
                        <a:rPr lang="en-US" sz="1000" dirty="0" smtClean="0">
                          <a:solidFill>
                            <a:schemeClr val="bg1"/>
                          </a:solidFill>
                          <a:latin typeface="Times New Roman"/>
                          <a:ea typeface="Calibri"/>
                          <a:cs typeface="Times New Roman"/>
                        </a:rPr>
                        <a:t>         Examinations</a:t>
                      </a:r>
                      <a:endParaRPr lang="en-US" sz="1050" dirty="0">
                        <a:solidFill>
                          <a:schemeClr val="bg1"/>
                        </a:solidFill>
                        <a:latin typeface="Calibri"/>
                        <a:ea typeface="Calibri"/>
                        <a:cs typeface="Times New Roman"/>
                      </a:endParaRPr>
                    </a:p>
                    <a:p>
                      <a:pPr marL="0" marR="0">
                        <a:lnSpc>
                          <a:spcPct val="115000"/>
                        </a:lnSpc>
                        <a:spcBef>
                          <a:spcPts val="0"/>
                        </a:spcBef>
                        <a:spcAft>
                          <a:spcPts val="0"/>
                        </a:spcAft>
                        <a:tabLst>
                          <a:tab pos="2938145" algn="l"/>
                        </a:tabLst>
                      </a:pPr>
                      <a:r>
                        <a:rPr lang="en-US" sz="1000" dirty="0">
                          <a:solidFill>
                            <a:schemeClr val="bg1"/>
                          </a:solidFill>
                          <a:latin typeface="Times New Roman"/>
                          <a:ea typeface="Calibri"/>
                          <a:cs typeface="Times New Roman"/>
                        </a:rPr>
                        <a:t>____Nationally Recognized Standardized Tests</a:t>
                      </a:r>
                      <a:endParaRPr lang="en-US" sz="1050" dirty="0">
                        <a:solidFill>
                          <a:schemeClr val="bg1"/>
                        </a:solidFill>
                        <a:latin typeface="Calibri"/>
                        <a:ea typeface="Calibri"/>
                        <a:cs typeface="Times New Roman"/>
                      </a:endParaRPr>
                    </a:p>
                    <a:p>
                      <a:pPr marL="0" marR="0">
                        <a:lnSpc>
                          <a:spcPct val="115000"/>
                        </a:lnSpc>
                        <a:spcBef>
                          <a:spcPts val="0"/>
                        </a:spcBef>
                        <a:spcAft>
                          <a:spcPts val="0"/>
                        </a:spcAft>
                        <a:tabLst>
                          <a:tab pos="2938145" algn="l"/>
                        </a:tabLst>
                      </a:pPr>
                      <a:r>
                        <a:rPr lang="en-US" sz="1000" dirty="0">
                          <a:solidFill>
                            <a:schemeClr val="bg1"/>
                          </a:solidFill>
                          <a:latin typeface="Times New Roman"/>
                          <a:ea typeface="Calibri"/>
                          <a:cs typeface="Times New Roman"/>
                        </a:rPr>
                        <a:t>____Industry Certification Examinations</a:t>
                      </a:r>
                      <a:endParaRPr lang="en-US" sz="1050" dirty="0">
                        <a:solidFill>
                          <a:schemeClr val="bg1"/>
                        </a:solidFill>
                        <a:latin typeface="Calibri"/>
                        <a:ea typeface="Calibri"/>
                        <a:cs typeface="Times New Roman"/>
                      </a:endParaRPr>
                    </a:p>
                    <a:p>
                      <a:pPr marL="0" marR="0">
                        <a:lnSpc>
                          <a:spcPct val="115000"/>
                        </a:lnSpc>
                        <a:spcBef>
                          <a:spcPts val="0"/>
                        </a:spcBef>
                        <a:spcAft>
                          <a:spcPts val="0"/>
                        </a:spcAft>
                        <a:tabLst>
                          <a:tab pos="2938145" algn="l"/>
                        </a:tabLst>
                      </a:pPr>
                      <a:r>
                        <a:rPr lang="en-US" sz="1000" dirty="0">
                          <a:solidFill>
                            <a:schemeClr val="bg1"/>
                          </a:solidFill>
                          <a:latin typeface="Times New Roman"/>
                          <a:ea typeface="Calibri"/>
                          <a:cs typeface="Times New Roman"/>
                        </a:rPr>
                        <a:t>____Student Projects </a:t>
                      </a:r>
                      <a:endParaRPr lang="en-US" sz="1050" dirty="0">
                        <a:solidFill>
                          <a:schemeClr val="bg1"/>
                        </a:solidFill>
                        <a:latin typeface="Calibri"/>
                        <a:ea typeface="Calibri"/>
                        <a:cs typeface="Times New Roman"/>
                      </a:endParaRPr>
                    </a:p>
                    <a:p>
                      <a:pPr marL="0" marR="0">
                        <a:lnSpc>
                          <a:spcPct val="115000"/>
                        </a:lnSpc>
                        <a:spcBef>
                          <a:spcPts val="0"/>
                        </a:spcBef>
                        <a:spcAft>
                          <a:spcPts val="0"/>
                        </a:spcAft>
                        <a:tabLst>
                          <a:tab pos="2938145" algn="l"/>
                        </a:tabLst>
                      </a:pPr>
                      <a:r>
                        <a:rPr lang="en-US" sz="1000" dirty="0">
                          <a:solidFill>
                            <a:schemeClr val="bg1"/>
                          </a:solidFill>
                          <a:latin typeface="Times New Roman"/>
                          <a:ea typeface="Calibri"/>
                          <a:cs typeface="Times New Roman"/>
                        </a:rPr>
                        <a:t>____Student Portfolios</a:t>
                      </a:r>
                      <a:endParaRPr lang="en-US" sz="1050" dirty="0">
                        <a:solidFill>
                          <a:schemeClr val="bg1"/>
                        </a:solidFill>
                        <a:latin typeface="Calibri"/>
                        <a:ea typeface="Calibri"/>
                        <a:cs typeface="Times New Roman"/>
                      </a:endParaRPr>
                    </a:p>
                    <a:p>
                      <a:pPr marL="0" marR="0">
                        <a:lnSpc>
                          <a:spcPct val="115000"/>
                        </a:lnSpc>
                        <a:spcBef>
                          <a:spcPts val="0"/>
                        </a:spcBef>
                        <a:spcAft>
                          <a:spcPts val="0"/>
                        </a:spcAft>
                        <a:tabLst>
                          <a:tab pos="2938145" algn="l"/>
                        </a:tabLst>
                      </a:pPr>
                      <a:r>
                        <a:rPr lang="en-US" sz="1000" dirty="0">
                          <a:solidFill>
                            <a:schemeClr val="bg1"/>
                          </a:solidFill>
                          <a:latin typeface="Times New Roman"/>
                          <a:ea typeface="Calibri"/>
                          <a:cs typeface="Times New Roman"/>
                        </a:rPr>
                        <a:t>____ Other:______________________________</a:t>
                      </a:r>
                      <a:endParaRPr lang="en-US" sz="1050" dirty="0">
                        <a:solidFill>
                          <a:schemeClr val="bg1"/>
                        </a:solidFill>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43945">
                <a:tc>
                  <a:txBody>
                    <a:bodyPr/>
                    <a:lstStyle/>
                    <a:p>
                      <a:pPr marL="0" marR="0">
                        <a:lnSpc>
                          <a:spcPct val="115000"/>
                        </a:lnSpc>
                        <a:spcBef>
                          <a:spcPts val="0"/>
                        </a:spcBef>
                        <a:spcAft>
                          <a:spcPts val="0"/>
                        </a:spcAft>
                        <a:tabLst>
                          <a:tab pos="2938145" algn="l"/>
                        </a:tabLst>
                      </a:pPr>
                      <a:r>
                        <a:rPr lang="en-US" sz="1050" b="1">
                          <a:latin typeface="Times New Roman"/>
                          <a:ea typeface="Calibri"/>
                          <a:cs typeface="Times New Roman"/>
                        </a:rPr>
                        <a:t>4c. Purpose </a:t>
                      </a:r>
                      <a:endParaRPr lang="en-US" sz="1050">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2">
                  <a:txBody>
                    <a:bodyPr/>
                    <a:lstStyle/>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#1</a:t>
                      </a:r>
                      <a:endParaRPr lang="en-US" sz="1050" dirty="0" smtClean="0">
                        <a:solidFill>
                          <a:schemeClr val="bg1"/>
                        </a:solidFill>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#2</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#3</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#4</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#5</a:t>
                      </a:r>
                      <a:endParaRPr lang="en-US" sz="1050" dirty="0">
                        <a:solidFill>
                          <a:schemeClr val="bg1"/>
                        </a:solidFill>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tabLst>
                          <a:tab pos="2938145" algn="l"/>
                        </a:tabLst>
                      </a:pPr>
                      <a:r>
                        <a:rPr lang="en-US" sz="1050" b="1">
                          <a:latin typeface="Times New Roman"/>
                          <a:ea typeface="Calibri"/>
                          <a:cs typeface="Times New Roman"/>
                        </a:rPr>
                        <a:t>4d. Metric</a:t>
                      </a:r>
                      <a:endParaRPr lang="en-US" sz="1050">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2">
                  <a:txBody>
                    <a:bodyPr/>
                    <a:lstStyle/>
                    <a:p>
                      <a:pPr marL="219710" marR="0" indent="-228600">
                        <a:lnSpc>
                          <a:spcPct val="115000"/>
                        </a:lnSpc>
                        <a:spcBef>
                          <a:spcPts val="300"/>
                        </a:spcBef>
                        <a:spcAft>
                          <a:spcPts val="0"/>
                        </a:spcAft>
                      </a:pPr>
                      <a:r>
                        <a:rPr lang="en-US" sz="1000" dirty="0">
                          <a:solidFill>
                            <a:schemeClr val="bg1"/>
                          </a:solidFill>
                          <a:latin typeface="Times New Roman"/>
                          <a:ea typeface="Calibri"/>
                          <a:cs typeface="Times New Roman"/>
                        </a:rPr>
                        <a:t> Growth (change in student performance across two or more points in time)</a:t>
                      </a:r>
                    </a:p>
                    <a:p>
                      <a:pPr marL="219710" marR="0" indent="-228600">
                        <a:lnSpc>
                          <a:spcPct val="115000"/>
                        </a:lnSpc>
                        <a:spcBef>
                          <a:spcPts val="300"/>
                        </a:spcBef>
                        <a:spcAft>
                          <a:spcPts val="0"/>
                        </a:spcAft>
                      </a:pPr>
                      <a:r>
                        <a:rPr lang="en-US" sz="1000" dirty="0">
                          <a:solidFill>
                            <a:schemeClr val="bg1"/>
                          </a:solidFill>
                          <a:latin typeface="Times New Roman"/>
                          <a:ea typeface="Calibri"/>
                          <a:cs typeface="Times New Roman"/>
                        </a:rPr>
                        <a:t> Mastery (attainment of a defined level of achievement)</a:t>
                      </a:r>
                      <a:endParaRPr lang="en-US" sz="1050" dirty="0">
                        <a:solidFill>
                          <a:schemeClr val="bg1"/>
                        </a:solidFill>
                        <a:latin typeface="Calibri"/>
                        <a:ea typeface="Calibri"/>
                        <a:cs typeface="Times New Roman"/>
                      </a:endParaRPr>
                    </a:p>
                    <a:p>
                      <a:pPr marL="0" marR="0">
                        <a:lnSpc>
                          <a:spcPct val="115000"/>
                        </a:lnSpc>
                        <a:spcBef>
                          <a:spcPts val="0"/>
                        </a:spcBef>
                        <a:spcAft>
                          <a:spcPts val="0"/>
                        </a:spcAft>
                        <a:tabLst>
                          <a:tab pos="2938145" algn="l"/>
                        </a:tabLst>
                      </a:pPr>
                      <a:r>
                        <a:rPr lang="en-US" sz="1000" dirty="0">
                          <a:solidFill>
                            <a:schemeClr val="bg1"/>
                          </a:solidFill>
                          <a:latin typeface="Times New Roman"/>
                          <a:ea typeface="Calibri"/>
                          <a:cs typeface="Times New Roman"/>
                        </a:rPr>
                        <a:t> Growth and Mastery</a:t>
                      </a:r>
                      <a:endParaRPr lang="en-US" sz="1050" dirty="0">
                        <a:solidFill>
                          <a:schemeClr val="bg1"/>
                        </a:solidFill>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783980">
                <a:tc gridSpan="2">
                  <a:txBody>
                    <a:bodyPr/>
                    <a:lstStyle/>
                    <a:p>
                      <a:pPr marL="0" marR="0">
                        <a:lnSpc>
                          <a:spcPct val="115000"/>
                        </a:lnSpc>
                        <a:spcBef>
                          <a:spcPts val="0"/>
                        </a:spcBef>
                        <a:spcAft>
                          <a:spcPts val="0"/>
                        </a:spcAft>
                        <a:tabLst>
                          <a:tab pos="2938145" algn="l"/>
                        </a:tabLst>
                      </a:pPr>
                      <a:r>
                        <a:rPr lang="en-US" sz="1050" b="1">
                          <a:latin typeface="Times New Roman"/>
                          <a:ea typeface="Calibri"/>
                          <a:cs typeface="Times New Roman"/>
                        </a:rPr>
                        <a:t>4e. </a:t>
                      </a:r>
                      <a:endParaRPr lang="en-US" sz="1050">
                        <a:latin typeface="Calibri"/>
                        <a:ea typeface="Calibri"/>
                        <a:cs typeface="Times New Roman"/>
                      </a:endParaRPr>
                    </a:p>
                    <a:p>
                      <a:pPr marL="0" marR="0">
                        <a:lnSpc>
                          <a:spcPct val="115000"/>
                        </a:lnSpc>
                        <a:spcBef>
                          <a:spcPts val="0"/>
                        </a:spcBef>
                        <a:spcAft>
                          <a:spcPts val="0"/>
                        </a:spcAft>
                        <a:tabLst>
                          <a:tab pos="2938145" algn="l"/>
                        </a:tabLst>
                      </a:pPr>
                      <a:r>
                        <a:rPr lang="en-US" sz="1050" b="1">
                          <a:latin typeface="Times New Roman"/>
                          <a:ea typeface="Calibri"/>
                          <a:cs typeface="Times New Roman"/>
                        </a:rPr>
                        <a:t>Administration</a:t>
                      </a:r>
                      <a:endParaRPr lang="en-US" sz="1050">
                        <a:latin typeface="Calibri"/>
                        <a:ea typeface="Calibri"/>
                        <a:cs typeface="Times New Roman"/>
                      </a:endParaRPr>
                    </a:p>
                    <a:p>
                      <a:pPr marL="0" marR="0">
                        <a:lnSpc>
                          <a:spcPct val="115000"/>
                        </a:lnSpc>
                        <a:spcBef>
                          <a:spcPts val="0"/>
                        </a:spcBef>
                        <a:spcAft>
                          <a:spcPts val="0"/>
                        </a:spcAft>
                        <a:tabLst>
                          <a:tab pos="2938145" algn="l"/>
                        </a:tabLst>
                      </a:pPr>
                      <a:r>
                        <a:rPr lang="en-US" sz="1050" b="1">
                          <a:latin typeface="Times New Roman"/>
                          <a:ea typeface="Calibri"/>
                          <a:cs typeface="Times New Roman"/>
                        </a:rPr>
                        <a:t>Frequency</a:t>
                      </a:r>
                      <a:endParaRPr lang="en-US" sz="1050">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a:txBody>
                    <a:bodyPr/>
                    <a:lstStyle/>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#1</a:t>
                      </a:r>
                      <a:endParaRPr lang="en-US" sz="1050" dirty="0" smtClean="0">
                        <a:solidFill>
                          <a:schemeClr val="bg1"/>
                        </a:solidFill>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#2</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#3</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#4</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#5</a:t>
                      </a:r>
                      <a:endParaRPr lang="en-US" sz="1050" dirty="0">
                        <a:solidFill>
                          <a:schemeClr val="bg1"/>
                        </a:solidFill>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938145" algn="l"/>
                        </a:tabLst>
                      </a:pPr>
                      <a:r>
                        <a:rPr lang="en-US" sz="1050" b="1">
                          <a:latin typeface="Times New Roman"/>
                          <a:ea typeface="Calibri"/>
                          <a:cs typeface="Times New Roman"/>
                        </a:rPr>
                        <a:t>4f. Adaptations/</a:t>
                      </a:r>
                      <a:endParaRPr lang="en-US" sz="1050">
                        <a:latin typeface="Calibri"/>
                        <a:ea typeface="Calibri"/>
                        <a:cs typeface="Times New Roman"/>
                      </a:endParaRPr>
                    </a:p>
                    <a:p>
                      <a:pPr marL="0" marR="0">
                        <a:lnSpc>
                          <a:spcPct val="115000"/>
                        </a:lnSpc>
                        <a:spcBef>
                          <a:spcPts val="0"/>
                        </a:spcBef>
                        <a:spcAft>
                          <a:spcPts val="0"/>
                        </a:spcAft>
                        <a:tabLst>
                          <a:tab pos="2938145" algn="l"/>
                        </a:tabLst>
                      </a:pPr>
                      <a:r>
                        <a:rPr lang="en-US" sz="1050" b="1">
                          <a:latin typeface="Times New Roman"/>
                          <a:ea typeface="Calibri"/>
                          <a:cs typeface="Times New Roman"/>
                        </a:rPr>
                        <a:t>Accommodations</a:t>
                      </a:r>
                      <a:endParaRPr lang="en-US" sz="1050">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219710" marR="0" indent="-228600">
                        <a:lnSpc>
                          <a:spcPct val="115000"/>
                        </a:lnSpc>
                        <a:spcBef>
                          <a:spcPts val="300"/>
                        </a:spcBef>
                        <a:spcAft>
                          <a:spcPts val="0"/>
                        </a:spcAft>
                      </a:pPr>
                      <a:r>
                        <a:rPr lang="en-US" sz="1000" dirty="0">
                          <a:solidFill>
                            <a:schemeClr val="bg1"/>
                          </a:solidFill>
                          <a:latin typeface="Times New Roman"/>
                          <a:ea typeface="Calibri"/>
                          <a:cs typeface="Times New Roman"/>
                        </a:rPr>
                        <a:t> IEP</a:t>
                      </a:r>
                    </a:p>
                    <a:p>
                      <a:pPr marL="219710" marR="0" indent="-228600">
                        <a:lnSpc>
                          <a:spcPct val="115000"/>
                        </a:lnSpc>
                        <a:spcBef>
                          <a:spcPts val="300"/>
                        </a:spcBef>
                        <a:spcAft>
                          <a:spcPts val="0"/>
                        </a:spcAft>
                      </a:pPr>
                      <a:r>
                        <a:rPr lang="en-US" sz="1000" dirty="0">
                          <a:solidFill>
                            <a:schemeClr val="bg1"/>
                          </a:solidFill>
                          <a:latin typeface="Times New Roman"/>
                          <a:ea typeface="Calibri"/>
                          <a:cs typeface="Times New Roman"/>
                        </a:rPr>
                        <a:t> ELL</a:t>
                      </a:r>
                      <a:endParaRPr lang="en-US" sz="1050" dirty="0">
                        <a:solidFill>
                          <a:schemeClr val="bg1"/>
                        </a:solidFill>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115000"/>
                        </a:lnSpc>
                        <a:spcBef>
                          <a:spcPts val="300"/>
                        </a:spcBef>
                        <a:spcAft>
                          <a:spcPts val="0"/>
                        </a:spcAft>
                      </a:pPr>
                      <a:endParaRPr lang="en-US" sz="1000" dirty="0">
                        <a:latin typeface="Times New Roman"/>
                        <a:ea typeface="Calibri"/>
                        <a:cs typeface="Times New Roman"/>
                      </a:endParaRPr>
                    </a:p>
                    <a:p>
                      <a:pPr marL="219710" marR="0" indent="-228600">
                        <a:lnSpc>
                          <a:spcPct val="115000"/>
                        </a:lnSpc>
                        <a:spcBef>
                          <a:spcPts val="300"/>
                        </a:spcBef>
                        <a:spcAft>
                          <a:spcPts val="0"/>
                        </a:spcAft>
                      </a:pPr>
                      <a:r>
                        <a:rPr lang="en-US" sz="1000" dirty="0">
                          <a:latin typeface="Times New Roman"/>
                          <a:ea typeface="Calibri"/>
                          <a:cs typeface="Times New Roman"/>
                        </a:rPr>
                        <a:t> </a:t>
                      </a:r>
                      <a:r>
                        <a:rPr lang="en-US" sz="1000" dirty="0">
                          <a:solidFill>
                            <a:schemeClr val="bg1"/>
                          </a:solidFill>
                          <a:latin typeface="Times New Roman"/>
                          <a:ea typeface="Calibri"/>
                          <a:cs typeface="Times New Roman"/>
                        </a:rPr>
                        <a:t>Gifted IEP</a:t>
                      </a:r>
                      <a:endParaRPr lang="en-US" sz="1050" dirty="0">
                        <a:solidFill>
                          <a:schemeClr val="bg1"/>
                        </a:solidFill>
                        <a:latin typeface="Calibri"/>
                        <a:ea typeface="Calibri"/>
                        <a:cs typeface="Times New Roman"/>
                      </a:endParaRPr>
                    </a:p>
                    <a:p>
                      <a:pPr marL="219710" marR="0" indent="-228600">
                        <a:lnSpc>
                          <a:spcPct val="115000"/>
                        </a:lnSpc>
                        <a:spcBef>
                          <a:spcPts val="300"/>
                        </a:spcBef>
                        <a:spcAft>
                          <a:spcPts val="0"/>
                        </a:spcAft>
                      </a:pPr>
                      <a:r>
                        <a:rPr lang="en-US" sz="1000" dirty="0">
                          <a:solidFill>
                            <a:schemeClr val="bg1"/>
                          </a:solidFill>
                          <a:latin typeface="Times New Roman"/>
                          <a:ea typeface="Calibri"/>
                          <a:cs typeface="Times New Roman"/>
                        </a:rPr>
                        <a:t> Other</a:t>
                      </a:r>
                      <a:endParaRPr lang="en-US" sz="1050" dirty="0">
                        <a:solidFill>
                          <a:schemeClr val="bg1"/>
                        </a:solidFill>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003">
                <a:tc gridSpan="2">
                  <a:txBody>
                    <a:bodyPr/>
                    <a:lstStyle/>
                    <a:p>
                      <a:pPr marL="0" marR="0">
                        <a:lnSpc>
                          <a:spcPct val="115000"/>
                        </a:lnSpc>
                        <a:spcBef>
                          <a:spcPts val="0"/>
                        </a:spcBef>
                        <a:spcAft>
                          <a:spcPts val="0"/>
                        </a:spcAft>
                        <a:tabLst>
                          <a:tab pos="2938145" algn="l"/>
                        </a:tabLst>
                      </a:pPr>
                      <a:r>
                        <a:rPr lang="en-US" sz="1050" b="1">
                          <a:latin typeface="Times New Roman"/>
                          <a:ea typeface="Calibri"/>
                          <a:cs typeface="Times New Roman"/>
                        </a:rPr>
                        <a:t>4g. Resources/</a:t>
                      </a:r>
                      <a:endParaRPr lang="en-US" sz="1050">
                        <a:latin typeface="Calibri"/>
                        <a:ea typeface="Calibri"/>
                        <a:cs typeface="Times New Roman"/>
                      </a:endParaRPr>
                    </a:p>
                    <a:p>
                      <a:pPr marL="0" marR="0">
                        <a:lnSpc>
                          <a:spcPct val="115000"/>
                        </a:lnSpc>
                        <a:spcBef>
                          <a:spcPts val="0"/>
                        </a:spcBef>
                        <a:spcAft>
                          <a:spcPts val="0"/>
                        </a:spcAft>
                        <a:tabLst>
                          <a:tab pos="2938145" algn="l"/>
                        </a:tabLst>
                      </a:pPr>
                      <a:r>
                        <a:rPr lang="en-US" sz="1050" b="1">
                          <a:latin typeface="Times New Roman"/>
                          <a:ea typeface="Calibri"/>
                          <a:cs typeface="Times New Roman"/>
                        </a:rPr>
                        <a:t>Equipment</a:t>
                      </a:r>
                      <a:endParaRPr lang="en-US" sz="1050">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a:txBody>
                    <a:bodyPr/>
                    <a:lstStyle/>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#1</a:t>
                      </a:r>
                      <a:endParaRPr lang="en-US" sz="1050" dirty="0" smtClean="0">
                        <a:solidFill>
                          <a:schemeClr val="bg1"/>
                        </a:solidFill>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#2</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#3</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#4</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#5</a:t>
                      </a:r>
                      <a:endParaRPr lang="en-US" sz="1050" dirty="0">
                        <a:solidFill>
                          <a:schemeClr val="bg1"/>
                        </a:solidFill>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938145" algn="l"/>
                        </a:tabLst>
                      </a:pPr>
                      <a:r>
                        <a:rPr lang="en-US" sz="1050" b="1">
                          <a:latin typeface="Times New Roman"/>
                          <a:ea typeface="Calibri"/>
                          <a:cs typeface="Times New Roman"/>
                        </a:rPr>
                        <a:t>4h. Scoring Tools</a:t>
                      </a:r>
                      <a:endParaRPr lang="en-US" sz="1050">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2">
                  <a:txBody>
                    <a:bodyPr/>
                    <a:lstStyle/>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#1</a:t>
                      </a:r>
                      <a:endParaRPr lang="en-US" sz="1050" dirty="0" smtClean="0">
                        <a:solidFill>
                          <a:schemeClr val="bg1"/>
                        </a:solidFill>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#2</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#3</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#4</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#5</a:t>
                      </a:r>
                      <a:endParaRPr lang="en-US" sz="1050" dirty="0">
                        <a:solidFill>
                          <a:schemeClr val="bg1"/>
                        </a:solidFill>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76536">
                <a:tc gridSpan="2">
                  <a:txBody>
                    <a:bodyPr/>
                    <a:lstStyle/>
                    <a:p>
                      <a:pPr marL="0" marR="0">
                        <a:lnSpc>
                          <a:spcPct val="115000"/>
                        </a:lnSpc>
                        <a:spcBef>
                          <a:spcPts val="0"/>
                        </a:spcBef>
                        <a:spcAft>
                          <a:spcPts val="0"/>
                        </a:spcAft>
                        <a:tabLst>
                          <a:tab pos="2938145" algn="l"/>
                        </a:tabLst>
                      </a:pPr>
                      <a:r>
                        <a:rPr lang="en-US" sz="1050" b="1">
                          <a:latin typeface="Times New Roman"/>
                          <a:ea typeface="Calibri"/>
                          <a:cs typeface="Times New Roman"/>
                        </a:rPr>
                        <a:t>4i. Administration &amp; Scoring Personnel</a:t>
                      </a:r>
                      <a:endParaRPr lang="en-US" sz="1050">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a:txBody>
                    <a:bodyPr/>
                    <a:lstStyle/>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#1</a:t>
                      </a:r>
                      <a:endParaRPr lang="en-US" sz="1050" dirty="0" smtClean="0">
                        <a:solidFill>
                          <a:schemeClr val="bg1"/>
                        </a:solidFill>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#2</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#3</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#4</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#5</a:t>
                      </a:r>
                      <a:endParaRPr lang="en-US" sz="1050" dirty="0">
                        <a:solidFill>
                          <a:schemeClr val="bg1"/>
                        </a:solidFill>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938145" algn="l"/>
                        </a:tabLst>
                      </a:pPr>
                      <a:r>
                        <a:rPr lang="en-US" sz="1050" b="1">
                          <a:latin typeface="Times New Roman"/>
                          <a:ea typeface="Calibri"/>
                          <a:cs typeface="Times New Roman"/>
                        </a:rPr>
                        <a:t>4j. Performance Reporting</a:t>
                      </a:r>
                      <a:endParaRPr lang="en-US" sz="1050">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2">
                  <a:txBody>
                    <a:bodyPr/>
                    <a:lstStyle/>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#1</a:t>
                      </a:r>
                      <a:endParaRPr lang="en-US" sz="1050" dirty="0" smtClean="0">
                        <a:solidFill>
                          <a:schemeClr val="bg1"/>
                        </a:solidFill>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#2</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#3</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#4</a:t>
                      </a:r>
                    </a:p>
                    <a:p>
                      <a:pPr marL="342900" marR="0" lvl="0" indent="-342900">
                        <a:lnSpc>
                          <a:spcPct val="115000"/>
                        </a:lnSpc>
                        <a:spcBef>
                          <a:spcPts val="0"/>
                        </a:spcBef>
                        <a:spcAft>
                          <a:spcPts val="0"/>
                        </a:spcAft>
                        <a:buFont typeface="Symbol"/>
                        <a:buChar char=""/>
                      </a:pPr>
                      <a:r>
                        <a:rPr lang="en-US" sz="1000" dirty="0" smtClean="0">
                          <a:solidFill>
                            <a:schemeClr val="bg1"/>
                          </a:solidFill>
                          <a:latin typeface="Times New Roman"/>
                          <a:ea typeface="Calibri"/>
                          <a:cs typeface="Times New Roman"/>
                        </a:rPr>
                        <a:t>PM #5</a:t>
                      </a:r>
                      <a:endParaRPr lang="en-US" sz="1050" dirty="0">
                        <a:solidFill>
                          <a:schemeClr val="bg1"/>
                        </a:solidFill>
                        <a:latin typeface="Calibri"/>
                        <a:ea typeface="Calibri"/>
                        <a:cs typeface="Times New Roman"/>
                      </a:endParaRPr>
                    </a:p>
                  </a:txBody>
                  <a:tcPr marL="53954" marR="53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33793" name="Picture 6" descr="j0293236">
            <a:hlinkClick r:id="rId6" action="ppaction://hlinkfile" tooltip="Help-Section 4"/>
          </p:cNvPr>
          <p:cNvPicPr>
            <a:picLocks noChangeAspect="1" noChangeArrowheads="1"/>
          </p:cNvPicPr>
          <p:nvPr/>
        </p:nvPicPr>
        <p:blipFill>
          <a:blip r:embed="rId3" cstate="print"/>
          <a:srcRect/>
          <a:stretch>
            <a:fillRect/>
          </a:stretch>
        </p:blipFill>
        <p:spPr bwMode="auto">
          <a:xfrm>
            <a:off x="6583363" y="15875"/>
            <a:ext cx="236537" cy="174625"/>
          </a:xfrm>
          <a:prstGeom prst="rect">
            <a:avLst/>
          </a:prstGeom>
          <a:noFill/>
        </p:spPr>
      </p:pic>
    </p:spTree>
    <p:extLst>
      <p:ext uri="{BB962C8B-B14F-4D97-AF65-F5344CB8AC3E}">
        <p14:creationId xmlns:p14="http://schemas.microsoft.com/office/powerpoint/2010/main" val="297269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7162800" cy="1828800"/>
          </a:xfrm>
        </p:spPr>
        <p:txBody>
          <a:bodyPr>
            <a:normAutofit/>
          </a:bodyPr>
          <a:lstStyle/>
          <a:p>
            <a:pPr algn="ctr"/>
            <a:r>
              <a:rPr lang="en-US" dirty="0" smtClean="0"/>
              <a:t>Many things must be considered when building quality assessments.</a:t>
            </a:r>
            <a:endParaRPr lang="en-US" dirty="0"/>
          </a:p>
        </p:txBody>
      </p:sp>
      <p:pic>
        <p:nvPicPr>
          <p:cNvPr id="7170" name="Picture 2" descr="C:\Users\David\AppData\Local\Microsoft\Windows\Temporary Internet Files\Content.IE5\WW07PLC3\MC900089820[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86000"/>
            <a:ext cx="534505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425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Most Important People In Your School</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Maintenance Supervisor</a:t>
            </a:r>
          </a:p>
          <a:p>
            <a:r>
              <a:rPr lang="en-US" dirty="0" smtClean="0"/>
              <a:t>The Office Secretaries</a:t>
            </a:r>
          </a:p>
          <a:p>
            <a:r>
              <a:rPr lang="en-US" dirty="0" smtClean="0"/>
              <a:t>The Tech Guy/Gal</a:t>
            </a:r>
          </a:p>
          <a:p>
            <a:r>
              <a:rPr lang="en-US" dirty="0" smtClean="0"/>
              <a:t>The Business Manager</a:t>
            </a:r>
          </a:p>
          <a:p>
            <a:endParaRPr lang="en-US" dirty="0"/>
          </a:p>
          <a:p>
            <a:pPr marL="0" indent="0">
              <a:buNone/>
            </a:pPr>
            <a:r>
              <a:rPr lang="en-US" dirty="0" smtClean="0"/>
              <a:t>These people will make your job either pleasurable or miserable, so you should take care of them (presents, etc.)!</a:t>
            </a:r>
            <a:endParaRPr lang="en-US" dirty="0"/>
          </a:p>
        </p:txBody>
      </p:sp>
    </p:spTree>
    <p:extLst>
      <p:ext uri="{BB962C8B-B14F-4D97-AF65-F5344CB8AC3E}">
        <p14:creationId xmlns:p14="http://schemas.microsoft.com/office/powerpoint/2010/main" val="20863141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838200"/>
          </a:xfrm>
        </p:spPr>
        <p:style>
          <a:lnRef idx="1">
            <a:schemeClr val="accent3"/>
          </a:lnRef>
          <a:fillRef idx="2">
            <a:schemeClr val="accent3"/>
          </a:fillRef>
          <a:effectRef idx="1">
            <a:schemeClr val="accent3"/>
          </a:effectRef>
          <a:fontRef idx="minor">
            <a:schemeClr val="dk1"/>
          </a:fontRef>
        </p:style>
        <p:txBody>
          <a:bodyPr/>
          <a:lstStyle/>
          <a:p>
            <a:pPr algn="ctr"/>
            <a:r>
              <a:rPr lang="en-US" dirty="0" smtClean="0"/>
              <a:t>Building Performance Measures and Tasks</a:t>
            </a:r>
            <a:endParaRPr lang="en-US" dirty="0"/>
          </a:p>
        </p:txBody>
      </p:sp>
      <p:sp>
        <p:nvSpPr>
          <p:cNvPr id="3" name="Content Placeholder 2"/>
          <p:cNvSpPr>
            <a:spLocks noGrp="1"/>
          </p:cNvSpPr>
          <p:nvPr>
            <p:ph idx="1"/>
          </p:nvPr>
        </p:nvSpPr>
        <p:spPr>
          <a:xfrm>
            <a:off x="609600" y="2971800"/>
            <a:ext cx="6781800" cy="1828800"/>
          </a:xfrm>
        </p:spPr>
        <p:txBody>
          <a:bodyPr>
            <a:noAutofit/>
          </a:bodyPr>
          <a:lstStyle/>
          <a:p>
            <a:pPr marL="0" indent="0" algn="ctr">
              <a:buNone/>
            </a:pPr>
            <a:r>
              <a:rPr lang="en-US" sz="3600" dirty="0" smtClean="0"/>
              <a:t>What must a Student know and do to complete a performance measure?</a:t>
            </a:r>
          </a:p>
          <a:p>
            <a:pPr marL="0" indent="0">
              <a:buNone/>
            </a:pPr>
            <a:endParaRPr lang="en-US" sz="4200" dirty="0"/>
          </a:p>
        </p:txBody>
      </p:sp>
      <p:sp>
        <p:nvSpPr>
          <p:cNvPr id="4" name="Rectangle 3"/>
          <p:cNvSpPr/>
          <p:nvPr/>
        </p:nvSpPr>
        <p:spPr>
          <a:xfrm>
            <a:off x="609600" y="1219200"/>
            <a:ext cx="6705600" cy="1754326"/>
          </a:xfrm>
          <a:prstGeom prst="rect">
            <a:avLst/>
          </a:prstGeom>
        </p:spPr>
        <p:txBody>
          <a:bodyPr wrap="square">
            <a:spAutoFit/>
          </a:bodyPr>
          <a:lstStyle/>
          <a:p>
            <a:pPr algn="ctr"/>
            <a:r>
              <a:rPr lang="en-US" sz="3600" dirty="0">
                <a:solidFill>
                  <a:srgbClr val="FFC000"/>
                </a:solidFill>
              </a:rPr>
              <a:t>What does a Teacher do to administer a performance measure?</a:t>
            </a:r>
          </a:p>
        </p:txBody>
      </p:sp>
      <p:sp>
        <p:nvSpPr>
          <p:cNvPr id="5" name="Rectangle 4"/>
          <p:cNvSpPr/>
          <p:nvPr/>
        </p:nvSpPr>
        <p:spPr>
          <a:xfrm>
            <a:off x="762000" y="4724400"/>
            <a:ext cx="4572000" cy="1754326"/>
          </a:xfrm>
          <a:prstGeom prst="rect">
            <a:avLst/>
          </a:prstGeom>
        </p:spPr>
        <p:txBody>
          <a:bodyPr>
            <a:spAutoFit/>
          </a:bodyPr>
          <a:lstStyle/>
          <a:p>
            <a:pPr algn="ctr"/>
            <a:r>
              <a:rPr lang="en-US" sz="3600" dirty="0">
                <a:solidFill>
                  <a:srgbClr val="FFFF00"/>
                </a:solidFill>
              </a:rPr>
              <a:t>How does a Teacher </a:t>
            </a:r>
          </a:p>
          <a:p>
            <a:pPr algn="ctr"/>
            <a:r>
              <a:rPr lang="en-US" sz="3600" dirty="0">
                <a:solidFill>
                  <a:srgbClr val="FFFF00"/>
                </a:solidFill>
              </a:rPr>
              <a:t>score a performance </a:t>
            </a:r>
          </a:p>
          <a:p>
            <a:pPr algn="ctr"/>
            <a:r>
              <a:rPr lang="en-US" sz="3600" dirty="0">
                <a:solidFill>
                  <a:srgbClr val="FFFF00"/>
                </a:solidFill>
              </a:rPr>
              <a:t>measure?</a:t>
            </a:r>
          </a:p>
        </p:txBody>
      </p:sp>
    </p:spTree>
    <p:extLst>
      <p:ext uri="{BB962C8B-B14F-4D97-AF65-F5344CB8AC3E}">
        <p14:creationId xmlns:p14="http://schemas.microsoft.com/office/powerpoint/2010/main" val="724698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66800" y="304800"/>
            <a:ext cx="6324600" cy="1096962"/>
          </a:xfrm>
          <a:prstGeom prst="rect">
            <a:avLst/>
          </a:prstGeom>
          <a:ln>
            <a:solidFill>
              <a:schemeClr val="bg1"/>
            </a:solidFill>
          </a:ln>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bg1"/>
                </a:solidFill>
                <a:effectLst/>
                <a:uLnTx/>
                <a:uFillTx/>
                <a:latin typeface="+mj-lt"/>
                <a:ea typeface="+mj-ea"/>
                <a:cs typeface="+mj-cs"/>
              </a:rPr>
              <a:t>SLO Template Steps</a:t>
            </a:r>
            <a:r>
              <a:rPr lang="en-US" sz="3200" kern="0" dirty="0" smtClean="0">
                <a:solidFill>
                  <a:schemeClr val="bg1"/>
                </a:solidFill>
                <a:latin typeface="+mj-lt"/>
                <a:ea typeface="+mj-ea"/>
                <a:cs typeface="+mj-cs"/>
              </a:rPr>
              <a:t>: Teacher</a:t>
            </a:r>
            <a:endParaRPr kumimoji="0" lang="en-US" sz="3200" b="0" i="0" u="none" strike="noStrike" kern="0" cap="none" spc="0" normalizeH="0" baseline="0" noProof="0" dirty="0">
              <a:ln>
                <a:noFill/>
              </a:ln>
              <a:solidFill>
                <a:schemeClr val="bg1"/>
              </a:solidFill>
              <a:effectLst/>
              <a:uLnTx/>
              <a:uFillTx/>
              <a:latin typeface="+mj-lt"/>
              <a:ea typeface="+mj-ea"/>
              <a:cs typeface="+mj-cs"/>
            </a:endParaRPr>
          </a:p>
        </p:txBody>
      </p:sp>
      <p:pic>
        <p:nvPicPr>
          <p:cNvPr id="5121" name="Picture 2" descr="j0293236">
            <a:hlinkClick r:id="rId3" action="ppaction://hlinkfile" tooltip="Help-Section 1"/>
          </p:cNvPr>
          <p:cNvPicPr>
            <a:picLocks noChangeAspect="1" noChangeArrowheads="1"/>
          </p:cNvPicPr>
          <p:nvPr/>
        </p:nvPicPr>
        <p:blipFill>
          <a:blip r:embed="rId4" cstate="print"/>
          <a:srcRect/>
          <a:stretch>
            <a:fillRect/>
          </a:stretch>
        </p:blipFill>
        <p:spPr bwMode="auto">
          <a:xfrm>
            <a:off x="6629400" y="53975"/>
            <a:ext cx="236538" cy="174625"/>
          </a:xfrm>
          <a:prstGeom prst="rect">
            <a:avLst/>
          </a:prstGeom>
          <a:noFill/>
        </p:spPr>
      </p:pic>
      <p:pic>
        <p:nvPicPr>
          <p:cNvPr id="32769" name="Picture 4" descr="j0293236">
            <a:hlinkClick r:id="rId5" action="ppaction://hlinkfile" tooltip="Help-Section 2"/>
          </p:cNvPr>
          <p:cNvPicPr>
            <a:picLocks noChangeAspect="1" noChangeArrowheads="1"/>
          </p:cNvPicPr>
          <p:nvPr/>
        </p:nvPicPr>
        <p:blipFill>
          <a:blip r:embed="rId4" cstate="print"/>
          <a:srcRect/>
          <a:stretch>
            <a:fillRect/>
          </a:stretch>
        </p:blipFill>
        <p:spPr bwMode="auto">
          <a:xfrm>
            <a:off x="6781800" y="-1135063"/>
            <a:ext cx="236538" cy="174625"/>
          </a:xfrm>
          <a:prstGeom prst="rect">
            <a:avLst/>
          </a:prstGeom>
          <a:noFill/>
        </p:spPr>
      </p:pic>
      <p:pic>
        <p:nvPicPr>
          <p:cNvPr id="32770" name="Picture 5" descr="j0293236">
            <a:hlinkClick r:id="rId6" action="ppaction://hlinkfile" tooltip="Help-Section 3"/>
          </p:cNvPr>
          <p:cNvPicPr>
            <a:picLocks noChangeAspect="1" noChangeArrowheads="1"/>
          </p:cNvPicPr>
          <p:nvPr/>
        </p:nvPicPr>
        <p:blipFill>
          <a:blip r:embed="rId4" cstate="print"/>
          <a:srcRect/>
          <a:stretch>
            <a:fillRect/>
          </a:stretch>
        </p:blipFill>
        <p:spPr bwMode="auto">
          <a:xfrm>
            <a:off x="6662738" y="55563"/>
            <a:ext cx="236537" cy="174625"/>
          </a:xfrm>
          <a:prstGeom prst="rect">
            <a:avLst/>
          </a:prstGeom>
          <a:noFill/>
        </p:spPr>
      </p:pic>
      <p:pic>
        <p:nvPicPr>
          <p:cNvPr id="33793" name="Picture 6" descr="j0293236">
            <a:hlinkClick r:id="rId7" action="ppaction://hlinkfile" tooltip="Help-Section 4"/>
          </p:cNvPr>
          <p:cNvPicPr>
            <a:picLocks noChangeAspect="1" noChangeArrowheads="1"/>
          </p:cNvPicPr>
          <p:nvPr/>
        </p:nvPicPr>
        <p:blipFill>
          <a:blip r:embed="rId4" cstate="print"/>
          <a:srcRect/>
          <a:stretch>
            <a:fillRect/>
          </a:stretch>
        </p:blipFill>
        <p:spPr bwMode="auto">
          <a:xfrm>
            <a:off x="6583363" y="15875"/>
            <a:ext cx="236537" cy="174625"/>
          </a:xfrm>
          <a:prstGeom prst="rect">
            <a:avLst/>
          </a:prstGeom>
          <a:noFill/>
        </p:spPr>
      </p:pic>
      <p:graphicFrame>
        <p:nvGraphicFramePr>
          <p:cNvPr id="8" name="Table 7"/>
          <p:cNvGraphicFramePr>
            <a:graphicFrameLocks noGrp="1"/>
          </p:cNvGraphicFramePr>
          <p:nvPr>
            <p:extLst>
              <p:ext uri="{D42A27DB-BD31-4B8C-83A1-F6EECF244321}">
                <p14:modId xmlns:p14="http://schemas.microsoft.com/office/powerpoint/2010/main" val="2106820416"/>
              </p:ext>
            </p:extLst>
          </p:nvPr>
        </p:nvGraphicFramePr>
        <p:xfrm>
          <a:off x="1143000" y="1752600"/>
          <a:ext cx="6096000" cy="1447800"/>
        </p:xfrm>
        <a:graphic>
          <a:graphicData uri="http://schemas.openxmlformats.org/drawingml/2006/table">
            <a:tbl>
              <a:tblPr/>
              <a:tblGrid>
                <a:gridCol w="1105647"/>
                <a:gridCol w="1195294"/>
                <a:gridCol w="1245098"/>
                <a:gridCol w="1294902"/>
                <a:gridCol w="1255059"/>
              </a:tblGrid>
              <a:tr h="385138">
                <a:tc gridSpan="5">
                  <a:txBody>
                    <a:bodyPr/>
                    <a:lstStyle/>
                    <a:p>
                      <a:pPr marL="342900" marR="0" lvl="0" indent="-342900" algn="ctr">
                        <a:lnSpc>
                          <a:spcPct val="115000"/>
                        </a:lnSpc>
                        <a:spcBef>
                          <a:spcPts val="0"/>
                        </a:spcBef>
                        <a:spcAft>
                          <a:spcPts val="0"/>
                        </a:spcAft>
                        <a:buFont typeface="+mj-lt"/>
                        <a:buNone/>
                      </a:pPr>
                      <a:r>
                        <a:rPr lang="en-US" sz="1800" b="1" dirty="0" smtClean="0">
                          <a:latin typeface="Times New Roman"/>
                          <a:ea typeface="Calibri"/>
                          <a:cs typeface="Times New Roman"/>
                        </a:rPr>
                        <a:t>5. Teacher </a:t>
                      </a:r>
                      <a:r>
                        <a:rPr lang="en-US" sz="1800" b="1" dirty="0">
                          <a:latin typeface="Times New Roman"/>
                          <a:ea typeface="Calibri"/>
                          <a:cs typeface="Times New Roman"/>
                        </a:rPr>
                        <a:t>Expectations </a:t>
                      </a:r>
                      <a:endParaRPr lang="en-US" sz="1800" dirty="0">
                        <a:latin typeface="Calibri"/>
                        <a:ea typeface="Calibri"/>
                        <a:cs typeface="Times New Roman"/>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2662">
                <a:tc>
                  <a:txBody>
                    <a:bodyPr/>
                    <a:lstStyle/>
                    <a:p>
                      <a:pPr marL="0" marR="0">
                        <a:lnSpc>
                          <a:spcPct val="115000"/>
                        </a:lnSpc>
                        <a:spcBef>
                          <a:spcPts val="0"/>
                        </a:spcBef>
                        <a:spcAft>
                          <a:spcPts val="0"/>
                        </a:spcAft>
                      </a:pPr>
                      <a:r>
                        <a:rPr lang="en-US" sz="1000" b="1" dirty="0">
                          <a:latin typeface="Times New Roman"/>
                          <a:ea typeface="Calibri"/>
                          <a:cs typeface="Times New Roman"/>
                        </a:rPr>
                        <a:t>5a. Level</a:t>
                      </a:r>
                      <a:endParaRPr lang="en-US" sz="1000" dirty="0">
                        <a:latin typeface="Calibri"/>
                        <a:ea typeface="Calibri"/>
                        <a:cs typeface="Times New Roman"/>
                      </a:endParaRPr>
                    </a:p>
                  </a:txBody>
                  <a:tcPr marL="59797" marR="5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i="1" u="sng">
                          <a:latin typeface="Times New Roman"/>
                          <a:ea typeface="Calibri"/>
                          <a:cs typeface="Times New Roman"/>
                        </a:rPr>
                        <a:t>Failing</a:t>
                      </a:r>
                      <a:endParaRPr lang="en-US" sz="1000">
                        <a:latin typeface="Calibri"/>
                        <a:ea typeface="Calibri"/>
                        <a:cs typeface="Times New Roman"/>
                      </a:endParaRPr>
                    </a:p>
                    <a:p>
                      <a:pPr marL="0" marR="0">
                        <a:lnSpc>
                          <a:spcPct val="115000"/>
                        </a:lnSpc>
                        <a:spcBef>
                          <a:spcPts val="0"/>
                        </a:spcBef>
                        <a:spcAft>
                          <a:spcPts val="0"/>
                        </a:spcAft>
                      </a:pPr>
                      <a:r>
                        <a:rPr lang="en-US" sz="900">
                          <a:latin typeface="Times New Roman"/>
                          <a:ea typeface="Calibri"/>
                          <a:cs typeface="Times New Roman"/>
                        </a:rPr>
                        <a:t>0% to ___ % of students will meet the PI targets.</a:t>
                      </a:r>
                      <a:endParaRPr lang="en-US" sz="1000">
                        <a:latin typeface="Calibri"/>
                        <a:ea typeface="Calibri"/>
                        <a:cs typeface="Times New Roman"/>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0"/>
                        </a:spcAft>
                      </a:pPr>
                      <a:r>
                        <a:rPr lang="en-US" sz="900" b="1" i="1" u="sng">
                          <a:latin typeface="Times New Roman"/>
                          <a:ea typeface="Calibri"/>
                          <a:cs typeface="Times New Roman"/>
                        </a:rPr>
                        <a:t>Needs Improvement</a:t>
                      </a:r>
                      <a:endParaRPr lang="en-US" sz="1000">
                        <a:latin typeface="Calibri"/>
                        <a:ea typeface="Calibri"/>
                        <a:cs typeface="Times New Roman"/>
                      </a:endParaRPr>
                    </a:p>
                    <a:p>
                      <a:pPr marL="0" marR="0">
                        <a:lnSpc>
                          <a:spcPct val="115000"/>
                        </a:lnSpc>
                        <a:spcBef>
                          <a:spcPts val="0"/>
                        </a:spcBef>
                        <a:spcAft>
                          <a:spcPts val="0"/>
                        </a:spcAft>
                      </a:pPr>
                      <a:r>
                        <a:rPr lang="en-US" sz="900">
                          <a:latin typeface="Times New Roman"/>
                          <a:ea typeface="Calibri"/>
                          <a:cs typeface="Times New Roman"/>
                        </a:rPr>
                        <a:t>___% to ___% of students will meet the PI targets.</a:t>
                      </a:r>
                      <a:endParaRPr lang="en-US" sz="1000">
                        <a:latin typeface="Calibri"/>
                        <a:ea typeface="Calibri"/>
                        <a:cs typeface="Times New Roman"/>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b="1" i="1" u="sng" dirty="0">
                          <a:latin typeface="Times New Roman"/>
                          <a:ea typeface="Calibri"/>
                          <a:cs typeface="Times New Roman"/>
                        </a:rPr>
                        <a:t>Proficient</a:t>
                      </a:r>
                      <a:endParaRPr lang="en-US" sz="1000" dirty="0">
                        <a:latin typeface="Calibri"/>
                        <a:ea typeface="Calibri"/>
                        <a:cs typeface="Times New Roman"/>
                      </a:endParaRPr>
                    </a:p>
                    <a:p>
                      <a:pPr marL="0" marR="0">
                        <a:lnSpc>
                          <a:spcPct val="115000"/>
                        </a:lnSpc>
                        <a:spcBef>
                          <a:spcPts val="0"/>
                        </a:spcBef>
                        <a:spcAft>
                          <a:spcPts val="0"/>
                        </a:spcAft>
                      </a:pPr>
                      <a:r>
                        <a:rPr lang="en-US" sz="900" dirty="0">
                          <a:latin typeface="Times New Roman"/>
                          <a:ea typeface="Calibri"/>
                          <a:cs typeface="Times New Roman"/>
                        </a:rPr>
                        <a:t>___% to ___% of students will meet the PI targets.</a:t>
                      </a:r>
                      <a:endParaRPr lang="en-US" sz="1000" dirty="0">
                        <a:latin typeface="Calibri"/>
                        <a:ea typeface="Calibri"/>
                        <a:cs typeface="Times New Roman"/>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15000"/>
                        </a:lnSpc>
                        <a:spcBef>
                          <a:spcPts val="0"/>
                        </a:spcBef>
                        <a:spcAft>
                          <a:spcPts val="0"/>
                        </a:spcAft>
                      </a:pPr>
                      <a:r>
                        <a:rPr lang="en-US" sz="900" b="1" i="1" u="sng" dirty="0">
                          <a:latin typeface="Times New Roman"/>
                          <a:ea typeface="Calibri"/>
                          <a:cs typeface="Times New Roman"/>
                        </a:rPr>
                        <a:t>Distinguished</a:t>
                      </a:r>
                      <a:endParaRPr lang="en-US" sz="1000" dirty="0">
                        <a:latin typeface="Calibri"/>
                        <a:ea typeface="Calibri"/>
                        <a:cs typeface="Times New Roman"/>
                      </a:endParaRPr>
                    </a:p>
                    <a:p>
                      <a:pPr marL="0" marR="0">
                        <a:lnSpc>
                          <a:spcPct val="115000"/>
                        </a:lnSpc>
                        <a:spcBef>
                          <a:spcPts val="0"/>
                        </a:spcBef>
                        <a:spcAft>
                          <a:spcPts val="0"/>
                        </a:spcAft>
                      </a:pPr>
                      <a:r>
                        <a:rPr lang="en-US" sz="900" dirty="0">
                          <a:latin typeface="Times New Roman"/>
                          <a:ea typeface="Calibri"/>
                          <a:cs typeface="Times New Roman"/>
                        </a:rPr>
                        <a:t>___% to 100% of students will meet the PI targets.</a:t>
                      </a:r>
                      <a:endParaRPr lang="en-US" sz="1000" dirty="0">
                        <a:latin typeface="Calibri"/>
                        <a:ea typeface="Calibri"/>
                        <a:cs typeface="Times New Roman"/>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graphicFrame>
        <p:nvGraphicFramePr>
          <p:cNvPr id="10" name="Table 9"/>
          <p:cNvGraphicFramePr>
            <a:graphicFrameLocks noGrp="1"/>
          </p:cNvGraphicFramePr>
          <p:nvPr/>
        </p:nvGraphicFramePr>
        <p:xfrm>
          <a:off x="1143000" y="3657600"/>
          <a:ext cx="6096000" cy="1915668"/>
        </p:xfrm>
        <a:graphic>
          <a:graphicData uri="http://schemas.openxmlformats.org/drawingml/2006/table">
            <a:tbl>
              <a:tblPr/>
              <a:tblGrid>
                <a:gridCol w="1105647"/>
                <a:gridCol w="1543922"/>
                <a:gridCol w="3446431"/>
              </a:tblGrid>
              <a:tr h="1915668">
                <a:tc>
                  <a:txBody>
                    <a:bodyPr/>
                    <a:lstStyle/>
                    <a:p>
                      <a:pPr marL="0" marR="0">
                        <a:lnSpc>
                          <a:spcPct val="115000"/>
                        </a:lnSpc>
                        <a:spcBef>
                          <a:spcPts val="0"/>
                        </a:spcBef>
                        <a:spcAft>
                          <a:spcPts val="0"/>
                        </a:spcAft>
                      </a:pPr>
                      <a:r>
                        <a:rPr lang="en-US" sz="1000" b="1" dirty="0">
                          <a:latin typeface="Times New Roman"/>
                          <a:ea typeface="Calibri"/>
                          <a:cs typeface="Times New Roman"/>
                        </a:rPr>
                        <a:t>5b. Elective Rating</a:t>
                      </a:r>
                      <a:endParaRPr lang="en-US" sz="1000" dirty="0">
                        <a:latin typeface="Calibri"/>
                        <a:ea typeface="Calibri"/>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900">
                          <a:latin typeface="Times New Roman"/>
                          <a:ea typeface="Calibri"/>
                          <a:cs typeface="Times New Roman"/>
                        </a:rPr>
                        <a:t> Distinguished (3)       </a:t>
                      </a:r>
                    </a:p>
                    <a:p>
                      <a:pPr marL="0" marR="0">
                        <a:lnSpc>
                          <a:spcPct val="115000"/>
                        </a:lnSpc>
                        <a:spcBef>
                          <a:spcPts val="0"/>
                        </a:spcBef>
                        <a:spcAft>
                          <a:spcPts val="0"/>
                        </a:spcAft>
                      </a:pPr>
                      <a:r>
                        <a:rPr lang="en-US" sz="900">
                          <a:latin typeface="Times New Roman"/>
                          <a:ea typeface="Calibri"/>
                          <a:cs typeface="Times New Roman"/>
                        </a:rPr>
                        <a:t> Proficient (2) </a:t>
                      </a:r>
                      <a:endParaRPr lang="en-US" sz="1000">
                        <a:latin typeface="Calibri"/>
                        <a:ea typeface="Calibri"/>
                        <a:cs typeface="Times New Roman"/>
                      </a:endParaRPr>
                    </a:p>
                    <a:p>
                      <a:pPr marL="0" marR="0">
                        <a:lnSpc>
                          <a:spcPct val="115000"/>
                        </a:lnSpc>
                        <a:spcBef>
                          <a:spcPts val="0"/>
                        </a:spcBef>
                        <a:spcAft>
                          <a:spcPts val="0"/>
                        </a:spcAft>
                      </a:pPr>
                      <a:r>
                        <a:rPr lang="en-US" sz="900">
                          <a:latin typeface="Times New Roman"/>
                          <a:ea typeface="Calibri"/>
                          <a:cs typeface="Times New Roman"/>
                        </a:rPr>
                        <a:t> Needs Improvement (1)</a:t>
                      </a:r>
                      <a:endParaRPr lang="en-US" sz="1000">
                        <a:latin typeface="Calibri"/>
                        <a:ea typeface="Calibri"/>
                        <a:cs typeface="Times New Roman"/>
                      </a:endParaRPr>
                    </a:p>
                    <a:p>
                      <a:pPr marL="0" marR="0">
                        <a:lnSpc>
                          <a:spcPct val="115000"/>
                        </a:lnSpc>
                        <a:spcBef>
                          <a:spcPts val="0"/>
                        </a:spcBef>
                        <a:spcAft>
                          <a:spcPts val="0"/>
                        </a:spcAft>
                      </a:pPr>
                      <a:r>
                        <a:rPr lang="en-US" sz="900">
                          <a:latin typeface="Times New Roman"/>
                          <a:ea typeface="Calibri"/>
                          <a:cs typeface="Times New Roman"/>
                        </a:rPr>
                        <a:t> Failing (0)</a:t>
                      </a:r>
                      <a:endParaRPr lang="en-US" sz="1000">
                        <a:latin typeface="Calibri"/>
                        <a:ea typeface="Calibri"/>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300"/>
                        </a:spcBef>
                        <a:spcAft>
                          <a:spcPts val="300"/>
                        </a:spcAft>
                      </a:pPr>
                      <a:r>
                        <a:rPr lang="en-US" sz="1000" b="1" u="sng" dirty="0">
                          <a:latin typeface="Times New Roman"/>
                          <a:ea typeface="Calibri"/>
                          <a:cs typeface="Times New Roman"/>
                        </a:rPr>
                        <a:t>Notes/Explanation</a:t>
                      </a:r>
                      <a:r>
                        <a:rPr lang="en-US" sz="1000" dirty="0">
                          <a:latin typeface="Times New Roman"/>
                          <a:ea typeface="Calibri"/>
                          <a:cs typeface="Times New Roman"/>
                        </a:rPr>
                        <a:t> </a:t>
                      </a:r>
                      <a:endParaRPr lang="en-US" sz="10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
        <p:nvSpPr>
          <p:cNvPr id="348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4817" name="Picture 3" descr="j0293236">
            <a:hlinkClick r:id="rId8" action="ppaction://hlinkfile" tooltip="Help-Section 5"/>
          </p:cNvPr>
          <p:cNvPicPr>
            <a:picLocks noChangeAspect="1" noChangeArrowheads="1"/>
          </p:cNvPicPr>
          <p:nvPr/>
        </p:nvPicPr>
        <p:blipFill>
          <a:blip r:embed="rId4" cstate="print"/>
          <a:srcRect/>
          <a:stretch>
            <a:fillRect/>
          </a:stretch>
        </p:blipFill>
        <p:spPr bwMode="auto">
          <a:xfrm>
            <a:off x="6583363" y="15875"/>
            <a:ext cx="236537" cy="174625"/>
          </a:xfrm>
          <a:prstGeom prst="rect">
            <a:avLst/>
          </a:prstGeom>
          <a:noFill/>
        </p:spPr>
      </p:pic>
      <p:sp>
        <p:nvSpPr>
          <p:cNvPr id="34819" name="Rectangle 3"/>
          <p:cNvSpPr>
            <a:spLocks noChangeArrowheads="1"/>
          </p:cNvSpPr>
          <p:nvPr/>
        </p:nvSpPr>
        <p:spPr bwMode="auto">
          <a:xfrm>
            <a:off x="533400" y="3200400"/>
            <a:ext cx="7061549"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en-US" sz="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Teacher Signature _________________________Date______ Evaluator Signature _____________________Date______</a:t>
            </a:r>
            <a:endParaRPr kumimoji="0" lang="en-US" sz="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3" name="Rectangle 3"/>
          <p:cNvSpPr>
            <a:spLocks noChangeArrowheads="1"/>
          </p:cNvSpPr>
          <p:nvPr/>
        </p:nvSpPr>
        <p:spPr bwMode="auto">
          <a:xfrm>
            <a:off x="609600" y="5638800"/>
            <a:ext cx="7061549"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en-US" sz="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Teacher Signature _________________________Date______ Evaluator Signature _____________________Date______</a:t>
            </a:r>
            <a:endParaRPr kumimoji="0" lang="en-US" sz="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97269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9800" y="25655"/>
            <a:ext cx="5359400" cy="60478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200" u="sng" dirty="0" smtClean="0">
              <a:solidFill>
                <a:schemeClr val="bg1"/>
              </a:solidFill>
              <a:latin typeface="Calibri" pitchFamily="34" charset="0"/>
              <a:cs typeface="Calibri" pitchFamily="34" charset="0"/>
            </a:endParaRPr>
          </a:p>
          <a:p>
            <a:pPr algn="ctr"/>
            <a:r>
              <a:rPr lang="en-US" sz="3200" dirty="0" smtClean="0">
                <a:solidFill>
                  <a:schemeClr val="bg1"/>
                </a:solidFill>
                <a:latin typeface="Calibri" pitchFamily="34" charset="0"/>
                <a:cs typeface="Calibri" pitchFamily="34" charset="0"/>
              </a:rPr>
              <a:t>Describes the number of students expected to meet the performance indicator criteria. </a:t>
            </a:r>
          </a:p>
          <a:p>
            <a:endParaRPr lang="en-US" sz="3200" u="sng" dirty="0">
              <a:latin typeface="Calibri" pitchFamily="34" charset="0"/>
              <a:cs typeface="Calibri" pitchFamily="34" charset="0"/>
            </a:endParaRPr>
          </a:p>
          <a:p>
            <a:endParaRPr lang="en-US" sz="1000" i="1" dirty="0" smtClean="0">
              <a:latin typeface="Calibri" pitchFamily="34" charset="0"/>
              <a:cs typeface="Calibri" pitchFamily="34" charset="0"/>
            </a:endParaRPr>
          </a:p>
          <a:p>
            <a:endParaRPr lang="en-US" sz="2800" dirty="0" smtClean="0">
              <a:latin typeface="Calibri" pitchFamily="34" charset="0"/>
              <a:cs typeface="Calibri" pitchFamily="34" charset="0"/>
            </a:endParaRPr>
          </a:p>
          <a:p>
            <a:endParaRPr lang="en-US" sz="2800" dirty="0" smtClean="0">
              <a:latin typeface="Calibri" pitchFamily="34" charset="0"/>
              <a:cs typeface="Calibri" pitchFamily="34" charset="0"/>
            </a:endParaRPr>
          </a:p>
          <a:p>
            <a:endParaRPr lang="en-US" sz="2800" dirty="0" smtClean="0">
              <a:latin typeface="Calibri" pitchFamily="34" charset="0"/>
              <a:cs typeface="Calibri" pitchFamily="34" charset="0"/>
            </a:endParaRPr>
          </a:p>
          <a:p>
            <a:endParaRPr lang="en-US" sz="900" dirty="0" smtClean="0">
              <a:latin typeface="Calibri" pitchFamily="34" charset="0"/>
              <a:cs typeface="Calibri" pitchFamily="34" charset="0"/>
            </a:endParaRPr>
          </a:p>
          <a:p>
            <a:endParaRPr lang="en-US" sz="2800" dirty="0" smtClean="0">
              <a:latin typeface="Calibri" pitchFamily="34" charset="0"/>
              <a:cs typeface="Calibri" pitchFamily="34" charset="0"/>
            </a:endParaRPr>
          </a:p>
          <a:p>
            <a:pPr algn="ctr"/>
            <a:r>
              <a:rPr lang="en-US" sz="3200" u="sng" dirty="0" smtClean="0">
                <a:solidFill>
                  <a:srgbClr val="92D050"/>
                </a:solidFill>
                <a:latin typeface="Calibri" pitchFamily="34" charset="0"/>
                <a:cs typeface="Calibri" pitchFamily="34" charset="0"/>
              </a:rPr>
              <a:t>5a: Proficient</a:t>
            </a:r>
          </a:p>
          <a:p>
            <a:pPr algn="ctr"/>
            <a:r>
              <a:rPr lang="en-US" sz="3200" dirty="0" smtClean="0">
                <a:solidFill>
                  <a:schemeClr val="bg1"/>
                </a:solidFill>
                <a:latin typeface="Calibri" pitchFamily="34" charset="0"/>
                <a:cs typeface="Calibri" pitchFamily="34" charset="0"/>
              </a:rPr>
              <a:t>85</a:t>
            </a:r>
            <a:r>
              <a:rPr lang="en-US" sz="3200" dirty="0">
                <a:solidFill>
                  <a:schemeClr val="bg1"/>
                </a:solidFill>
                <a:latin typeface="Calibri" pitchFamily="34" charset="0"/>
                <a:cs typeface="Calibri" pitchFamily="34" charset="0"/>
              </a:rPr>
              <a:t>% </a:t>
            </a:r>
            <a:r>
              <a:rPr lang="en-US" sz="3200" dirty="0" smtClean="0">
                <a:solidFill>
                  <a:schemeClr val="bg1"/>
                </a:solidFill>
                <a:latin typeface="Calibri" pitchFamily="34" charset="0"/>
                <a:cs typeface="Calibri" pitchFamily="34" charset="0"/>
              </a:rPr>
              <a:t>to 94% of students meet </a:t>
            </a:r>
            <a:r>
              <a:rPr lang="en-US" sz="3200" dirty="0">
                <a:solidFill>
                  <a:schemeClr val="bg1"/>
                </a:solidFill>
                <a:latin typeface="Calibri" pitchFamily="34" charset="0"/>
                <a:cs typeface="Calibri" pitchFamily="34" charset="0"/>
              </a:rPr>
              <a:t>the performance </a:t>
            </a:r>
            <a:r>
              <a:rPr lang="en-US" sz="3200" dirty="0" smtClean="0">
                <a:solidFill>
                  <a:schemeClr val="bg1"/>
                </a:solidFill>
                <a:latin typeface="Calibri" pitchFamily="34" charset="0"/>
                <a:cs typeface="Calibri" pitchFamily="34" charset="0"/>
              </a:rPr>
              <a:t>indicator.</a:t>
            </a:r>
            <a:endParaRPr lang="en-US" sz="3200" dirty="0">
              <a:solidFill>
                <a:schemeClr val="bg1"/>
              </a:solidFill>
              <a:latin typeface="Calibri" pitchFamily="34" charset="0"/>
              <a:cs typeface="Calibri" pitchFamily="34" charset="0"/>
            </a:endParaRPr>
          </a:p>
        </p:txBody>
      </p:sp>
      <p:pic>
        <p:nvPicPr>
          <p:cNvPr id="6" name="Picture 5" descr="C:\Users\David\AppData\Local\Microsoft\Windows\Temporary Internet Files\Content.IE5\XH8HMBJS\MC900389042[1].wmf"/>
          <p:cNvPicPr>
            <a:picLocks noChangeAspect="1" noChangeArrowheads="1"/>
          </p:cNvPicPr>
          <p:nvPr/>
        </p:nvPicPr>
        <p:blipFill>
          <a:blip r:embed="rId2" cstate="print"/>
          <a:srcRect/>
          <a:stretch>
            <a:fillRect/>
          </a:stretch>
        </p:blipFill>
        <p:spPr bwMode="auto">
          <a:xfrm>
            <a:off x="2764265" y="2640455"/>
            <a:ext cx="1223467" cy="1541139"/>
          </a:xfrm>
          <a:prstGeom prst="rect">
            <a:avLst/>
          </a:prstGeom>
        </p:spPr>
        <p:style>
          <a:lnRef idx="2">
            <a:schemeClr val="dk1"/>
          </a:lnRef>
          <a:fillRef idx="1">
            <a:schemeClr val="lt1"/>
          </a:fillRef>
          <a:effectRef idx="0">
            <a:schemeClr val="dk1"/>
          </a:effectRef>
          <a:fontRef idx="minor">
            <a:schemeClr val="dk1"/>
          </a:fontRef>
        </p:style>
      </p:pic>
      <p:pic>
        <p:nvPicPr>
          <p:cNvPr id="7" name="Picture 6" descr="C:\Users\David\AppData\Local\Microsoft\Windows\Temporary Internet Files\Content.IE5\XH8HMBJS\MC900389042[1].wmf"/>
          <p:cNvPicPr>
            <a:picLocks noChangeAspect="1" noChangeArrowheads="1"/>
          </p:cNvPicPr>
          <p:nvPr/>
        </p:nvPicPr>
        <p:blipFill>
          <a:blip r:embed="rId2" cstate="print"/>
          <a:srcRect/>
          <a:stretch>
            <a:fillRect/>
          </a:stretch>
        </p:blipFill>
        <p:spPr bwMode="auto">
          <a:xfrm>
            <a:off x="7844333" y="2649179"/>
            <a:ext cx="1223467" cy="1532416"/>
          </a:xfrm>
          <a:prstGeom prst="rect">
            <a:avLst/>
          </a:prstGeom>
        </p:spPr>
        <p:style>
          <a:lnRef idx="2">
            <a:schemeClr val="dk1"/>
          </a:lnRef>
          <a:fillRef idx="1">
            <a:schemeClr val="lt1"/>
          </a:fillRef>
          <a:effectRef idx="0">
            <a:schemeClr val="dk1"/>
          </a:effectRef>
          <a:fontRef idx="minor">
            <a:schemeClr val="dk1"/>
          </a:fontRef>
        </p:style>
      </p:pic>
      <p:pic>
        <p:nvPicPr>
          <p:cNvPr id="8" name="Picture 7" descr="C:\Users\David\AppData\Local\Microsoft\Windows\Temporary Internet Files\Content.IE5\XH8HMBJS\MC900389042[1].wmf"/>
          <p:cNvPicPr>
            <a:picLocks noChangeAspect="1" noChangeArrowheads="1"/>
          </p:cNvPicPr>
          <p:nvPr/>
        </p:nvPicPr>
        <p:blipFill>
          <a:blip r:embed="rId2" cstate="print"/>
          <a:srcRect/>
          <a:stretch>
            <a:fillRect/>
          </a:stretch>
        </p:blipFill>
        <p:spPr bwMode="auto">
          <a:xfrm>
            <a:off x="3987732" y="2640455"/>
            <a:ext cx="1223467" cy="1541139"/>
          </a:xfrm>
          <a:prstGeom prst="rect">
            <a:avLst/>
          </a:prstGeom>
        </p:spPr>
        <p:style>
          <a:lnRef idx="2">
            <a:schemeClr val="dk1"/>
          </a:lnRef>
          <a:fillRef idx="1">
            <a:schemeClr val="lt1"/>
          </a:fillRef>
          <a:effectRef idx="0">
            <a:schemeClr val="dk1"/>
          </a:effectRef>
          <a:fontRef idx="minor">
            <a:schemeClr val="dk1"/>
          </a:fontRef>
        </p:style>
      </p:pic>
      <p:pic>
        <p:nvPicPr>
          <p:cNvPr id="9" name="Picture 8" descr="C:\Users\David\AppData\Local\Microsoft\Windows\Temporary Internet Files\Content.IE5\XH8HMBJS\MC900389042[1].wmf"/>
          <p:cNvPicPr>
            <a:picLocks noChangeAspect="1" noChangeArrowheads="1"/>
          </p:cNvPicPr>
          <p:nvPr/>
        </p:nvPicPr>
        <p:blipFill>
          <a:blip r:embed="rId2" cstate="print"/>
          <a:srcRect/>
          <a:stretch>
            <a:fillRect/>
          </a:stretch>
        </p:blipFill>
        <p:spPr bwMode="auto">
          <a:xfrm>
            <a:off x="5211199" y="2648297"/>
            <a:ext cx="1223467" cy="1533297"/>
          </a:xfrm>
          <a:prstGeom prst="rect">
            <a:avLst/>
          </a:prstGeom>
        </p:spPr>
        <p:style>
          <a:lnRef idx="2">
            <a:schemeClr val="dk1"/>
          </a:lnRef>
          <a:fillRef idx="1">
            <a:schemeClr val="lt1"/>
          </a:fillRef>
          <a:effectRef idx="0">
            <a:schemeClr val="dk1"/>
          </a:effectRef>
          <a:fontRef idx="minor">
            <a:schemeClr val="dk1"/>
          </a:fontRef>
        </p:style>
      </p:pic>
      <p:pic>
        <p:nvPicPr>
          <p:cNvPr id="10" name="Picture 9" descr="C:\Users\David\AppData\Local\Microsoft\Windows\Temporary Internet Files\Content.IE5\WW07PLC3\MC900320824[1].wmf"/>
          <p:cNvPicPr>
            <a:picLocks noChangeAspect="1" noChangeArrowheads="1"/>
          </p:cNvPicPr>
          <p:nvPr/>
        </p:nvPicPr>
        <p:blipFill>
          <a:blip r:embed="rId3" cstate="print"/>
          <a:srcRect/>
          <a:stretch>
            <a:fillRect/>
          </a:stretch>
        </p:blipFill>
        <p:spPr bwMode="auto">
          <a:xfrm>
            <a:off x="6434666" y="2640455"/>
            <a:ext cx="1409667" cy="1541139"/>
          </a:xfrm>
          <a:prstGeom prst="rect">
            <a:avLst/>
          </a:prstGeom>
        </p:spPr>
        <p:style>
          <a:lnRef idx="2">
            <a:schemeClr val="dk1"/>
          </a:lnRef>
          <a:fillRef idx="1">
            <a:schemeClr val="lt1"/>
          </a:fillRef>
          <a:effectRef idx="0">
            <a:schemeClr val="dk1"/>
          </a:effectRef>
          <a:fontRef idx="minor">
            <a:schemeClr val="dk1"/>
          </a:fontRef>
        </p:style>
      </p:pic>
      <p:sp>
        <p:nvSpPr>
          <p:cNvPr id="3" name="Rectangle 2"/>
          <p:cNvSpPr/>
          <p:nvPr/>
        </p:nvSpPr>
        <p:spPr>
          <a:xfrm>
            <a:off x="-152401" y="2895600"/>
            <a:ext cx="3949669" cy="2554545"/>
          </a:xfrm>
          <a:prstGeom prst="rect">
            <a:avLst/>
          </a:prstGeom>
          <a:noFill/>
        </p:spPr>
        <p:txBody>
          <a:bodyPr wrap="square" lIns="91440" tIns="45720" rIns="91440" bIns="45720">
            <a:spAutoFit/>
          </a:bodyPr>
          <a:lstStyle/>
          <a:p>
            <a:pPr algn="ctr"/>
            <a:r>
              <a:rPr lang="en-US" sz="4000" b="1" cap="none" spc="0" dirty="0">
                <a:ln w="17780" cmpd="sng">
                  <a:solidFill>
                    <a:srgbClr val="FFFFFF"/>
                  </a:solidFill>
                  <a:prstDash val="solid"/>
                  <a:miter lim="800000"/>
                </a:ln>
                <a:solidFill>
                  <a:srgbClr val="FFC000"/>
                </a:solidFill>
                <a:effectLst>
                  <a:outerShdw blurRad="50800" algn="tl" rotWithShape="0">
                    <a:srgbClr val="000000"/>
                  </a:outerShdw>
                </a:effectLst>
                <a:latin typeface="Calibri" pitchFamily="34" charset="0"/>
                <a:cs typeface="Calibri" pitchFamily="34" charset="0"/>
              </a:rPr>
              <a:t>5a: </a:t>
            </a:r>
            <a:endParaRPr lang="en-US" sz="4000" b="1" cap="none" spc="0" dirty="0" smtClean="0">
              <a:ln w="17780" cmpd="sng">
                <a:solidFill>
                  <a:srgbClr val="FFFFFF"/>
                </a:solidFill>
                <a:prstDash val="solid"/>
                <a:miter lim="800000"/>
              </a:ln>
              <a:solidFill>
                <a:srgbClr val="FFC000"/>
              </a:solidFill>
              <a:effectLst>
                <a:outerShdw blurRad="50800" algn="tl" rotWithShape="0">
                  <a:srgbClr val="000000"/>
                </a:outerShdw>
              </a:effectLst>
              <a:latin typeface="Calibri" pitchFamily="34" charset="0"/>
              <a:cs typeface="Calibri" pitchFamily="34" charset="0"/>
            </a:endParaRPr>
          </a:p>
          <a:p>
            <a:pPr algn="ctr"/>
            <a:r>
              <a:rPr lang="en-US" sz="4000" b="1" cap="none" spc="0" dirty="0" smtClean="0">
                <a:ln w="17780" cmpd="sng">
                  <a:solidFill>
                    <a:srgbClr val="FFFFFF"/>
                  </a:solidFill>
                  <a:prstDash val="solid"/>
                  <a:miter lim="800000"/>
                </a:ln>
                <a:solidFill>
                  <a:srgbClr val="FFC000"/>
                </a:solidFill>
                <a:effectLst>
                  <a:outerShdw blurRad="50800" algn="tl" rotWithShape="0">
                    <a:srgbClr val="000000"/>
                  </a:outerShdw>
                </a:effectLst>
                <a:latin typeface="Calibri" pitchFamily="34" charset="0"/>
                <a:cs typeface="Calibri" pitchFamily="34" charset="0"/>
              </a:rPr>
              <a:t>Teacher </a:t>
            </a:r>
            <a:r>
              <a:rPr lang="en-US" sz="4000" b="1" cap="none" spc="0" dirty="0">
                <a:ln w="17780" cmpd="sng">
                  <a:solidFill>
                    <a:srgbClr val="FFFFFF"/>
                  </a:solidFill>
                  <a:prstDash val="solid"/>
                  <a:miter lim="800000"/>
                </a:ln>
                <a:solidFill>
                  <a:srgbClr val="FFC000"/>
                </a:solidFill>
                <a:effectLst>
                  <a:outerShdw blurRad="50800" algn="tl" rotWithShape="0">
                    <a:srgbClr val="000000"/>
                  </a:outerShdw>
                </a:effectLst>
                <a:latin typeface="Calibri" pitchFamily="34" charset="0"/>
                <a:cs typeface="Calibri" pitchFamily="34" charset="0"/>
              </a:rPr>
              <a:t>Effectiveness Measure</a:t>
            </a:r>
            <a:endParaRPr lang="en-US" sz="40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Tree>
    <p:extLst>
      <p:ext uri="{BB962C8B-B14F-4D97-AF65-F5344CB8AC3E}">
        <p14:creationId xmlns:p14="http://schemas.microsoft.com/office/powerpoint/2010/main" val="2604507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avid\AppData\Local\Microsoft\Windows\Temporary Internet Files\Content.IE5\XH8HMBJS\MC900121043[1].wmf"/>
          <p:cNvPicPr>
            <a:picLocks noChangeAspect="1" noChangeArrowheads="1"/>
          </p:cNvPicPr>
          <p:nvPr/>
        </p:nvPicPr>
        <p:blipFill>
          <a:blip r:embed="rId3" cstate="print"/>
          <a:srcRect/>
          <a:stretch>
            <a:fillRect/>
          </a:stretch>
        </p:blipFill>
        <p:spPr bwMode="auto">
          <a:xfrm>
            <a:off x="3429000" y="-102539"/>
            <a:ext cx="5715000" cy="4876800"/>
          </a:xfrm>
          <a:prstGeom prst="rect">
            <a:avLst/>
          </a:prstGeom>
          <a:noFill/>
        </p:spPr>
      </p:pic>
      <p:sp>
        <p:nvSpPr>
          <p:cNvPr id="3" name="TextBox 2"/>
          <p:cNvSpPr txBox="1"/>
          <p:nvPr/>
        </p:nvSpPr>
        <p:spPr>
          <a:xfrm rot="12954073">
            <a:off x="4911797" y="1685193"/>
            <a:ext cx="185882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Jokerman" pitchFamily="82" charset="0"/>
              </a:rPr>
              <a:t>Proficient!</a:t>
            </a:r>
            <a:endParaRPr lang="en-US" sz="2400" dirty="0">
              <a:latin typeface="Jokerman" pitchFamily="82" charset="0"/>
            </a:endParaRPr>
          </a:p>
        </p:txBody>
      </p:sp>
      <p:sp>
        <p:nvSpPr>
          <p:cNvPr id="4" name="TextBox 3"/>
          <p:cNvSpPr txBox="1"/>
          <p:nvPr/>
        </p:nvSpPr>
        <p:spPr>
          <a:xfrm>
            <a:off x="3657599" y="4799661"/>
            <a:ext cx="5181601" cy="2062103"/>
          </a:xfrm>
          <a:prstGeom prst="rect">
            <a:avLst/>
          </a:prstGeom>
          <a:noFill/>
        </p:spPr>
        <p:txBody>
          <a:bodyPr wrap="square" rtlCol="0">
            <a:spAutoFit/>
          </a:bodyPr>
          <a:lstStyle/>
          <a:p>
            <a:pPr algn="ctr"/>
            <a:r>
              <a:rPr lang="en-US" sz="3200" u="sng" dirty="0">
                <a:solidFill>
                  <a:srgbClr val="92D050"/>
                </a:solidFill>
                <a:latin typeface="Calibri" pitchFamily="34" charset="0"/>
                <a:cs typeface="Calibri" pitchFamily="34" charset="0"/>
              </a:rPr>
              <a:t>5a: Proficient</a:t>
            </a:r>
          </a:p>
          <a:p>
            <a:pPr algn="ctr"/>
            <a:r>
              <a:rPr lang="en-US" sz="3200" dirty="0">
                <a:solidFill>
                  <a:schemeClr val="bg1"/>
                </a:solidFill>
                <a:latin typeface="Calibri" pitchFamily="34" charset="0"/>
                <a:cs typeface="Calibri" pitchFamily="34" charset="0"/>
              </a:rPr>
              <a:t>85% to 94% of </a:t>
            </a:r>
            <a:r>
              <a:rPr lang="en-US" sz="3200" dirty="0" smtClean="0">
                <a:solidFill>
                  <a:schemeClr val="bg1"/>
                </a:solidFill>
                <a:latin typeface="Calibri" pitchFamily="34" charset="0"/>
                <a:cs typeface="Calibri" pitchFamily="34" charset="0"/>
              </a:rPr>
              <a:t>this audience can explain the SLO process to their stakeholders!</a:t>
            </a:r>
            <a:endParaRPr lang="en-US" sz="32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42889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733800" y="228600"/>
            <a:ext cx="4876800" cy="1567349"/>
          </a:xfrm>
          <a:prstGeom prst="beve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smtClean="0"/>
              <a:t>SLO Process Online</a:t>
            </a:r>
            <a:endParaRPr lang="en-US" sz="4000" dirty="0"/>
          </a:p>
        </p:txBody>
      </p:sp>
      <p:sp>
        <p:nvSpPr>
          <p:cNvPr id="3" name="Bevel 2"/>
          <p:cNvSpPr/>
          <p:nvPr/>
        </p:nvSpPr>
        <p:spPr>
          <a:xfrm>
            <a:off x="3733800" y="4038600"/>
            <a:ext cx="2438400" cy="172821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My History</a:t>
            </a:r>
            <a:endParaRPr lang="en-US" sz="2400" dirty="0"/>
          </a:p>
        </p:txBody>
      </p:sp>
      <p:sp>
        <p:nvSpPr>
          <p:cNvPr id="4" name="Bevel 3"/>
          <p:cNvSpPr/>
          <p:nvPr/>
        </p:nvSpPr>
        <p:spPr>
          <a:xfrm>
            <a:off x="6324600" y="4038600"/>
            <a:ext cx="2286000" cy="172821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Resources</a:t>
            </a:r>
            <a:endParaRPr lang="en-US" sz="2400" dirty="0"/>
          </a:p>
        </p:txBody>
      </p:sp>
      <p:sp>
        <p:nvSpPr>
          <p:cNvPr id="5" name="Bevel 4"/>
          <p:cNvSpPr/>
          <p:nvPr/>
        </p:nvSpPr>
        <p:spPr>
          <a:xfrm>
            <a:off x="3733800" y="2057400"/>
            <a:ext cx="2438400" cy="174413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Available Templates</a:t>
            </a:r>
            <a:endParaRPr lang="en-US" sz="2400" dirty="0"/>
          </a:p>
        </p:txBody>
      </p:sp>
      <p:sp>
        <p:nvSpPr>
          <p:cNvPr id="6" name="Bevel 5"/>
          <p:cNvSpPr/>
          <p:nvPr/>
        </p:nvSpPr>
        <p:spPr>
          <a:xfrm>
            <a:off x="6358467" y="2091267"/>
            <a:ext cx="2286000" cy="171026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Available Rubrics</a:t>
            </a:r>
            <a:endParaRPr lang="en-US" sz="2400" dirty="0"/>
          </a:p>
        </p:txBody>
      </p:sp>
      <p:sp>
        <p:nvSpPr>
          <p:cNvPr id="7" name="Bevel 6"/>
          <p:cNvSpPr/>
          <p:nvPr/>
        </p:nvSpPr>
        <p:spPr>
          <a:xfrm>
            <a:off x="3733800" y="5943600"/>
            <a:ext cx="4876800" cy="687324"/>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SAS: Homeroom</a:t>
            </a:r>
            <a:endParaRPr lang="en-US" sz="2400" dirty="0"/>
          </a:p>
        </p:txBody>
      </p:sp>
    </p:spTree>
    <p:extLst>
      <p:ext uri="{BB962C8B-B14F-4D97-AF65-F5344CB8AC3E}">
        <p14:creationId xmlns:p14="http://schemas.microsoft.com/office/powerpoint/2010/main" val="2134966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SLO Support....</a:t>
            </a:r>
            <a:endParaRPr lang="en-US" dirty="0"/>
          </a:p>
        </p:txBody>
      </p:sp>
      <p:pic>
        <p:nvPicPr>
          <p:cNvPr id="4" name="Content Placeholder 3" descr="Screen Shot 2013-10-08 at 11.07.03 AM.png"/>
          <p:cNvPicPr>
            <a:picLocks noGrp="1" noChangeAspect="1"/>
          </p:cNvPicPr>
          <p:nvPr>
            <p:ph idx="1"/>
          </p:nvPr>
        </p:nvPicPr>
        <p:blipFill>
          <a:blip r:embed="rId2">
            <a:extLst>
              <a:ext uri="{28A0092B-C50C-407E-A947-70E740481C1C}">
                <a14:useLocalDpi xmlns:a14="http://schemas.microsoft.com/office/drawing/2010/main" val="0"/>
              </a:ext>
            </a:extLst>
          </a:blip>
          <a:srcRect l="5753" r="5753"/>
          <a:stretch>
            <a:fillRect/>
          </a:stretch>
        </p:blipFill>
        <p:spPr>
          <a:xfrm>
            <a:off x="0" y="1605516"/>
            <a:ext cx="9144000" cy="5252484"/>
          </a:xfrm>
        </p:spPr>
      </p:pic>
    </p:spTree>
    <p:extLst>
      <p:ext uri="{BB962C8B-B14F-4D97-AF65-F5344CB8AC3E}">
        <p14:creationId xmlns:p14="http://schemas.microsoft.com/office/powerpoint/2010/main" val="148845365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143000" y="1066800"/>
            <a:ext cx="7162800" cy="1865376"/>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t>IV. Key Points for </a:t>
            </a:r>
          </a:p>
          <a:p>
            <a:pPr algn="ctr"/>
            <a:r>
              <a:rPr lang="en-US" sz="4400" b="1" dirty="0" smtClean="0"/>
              <a:t>Music Educators</a:t>
            </a:r>
            <a:endParaRPr lang="en-US" sz="4400" b="1" dirty="0"/>
          </a:p>
        </p:txBody>
      </p:sp>
      <p:pic>
        <p:nvPicPr>
          <p:cNvPr id="8" name="Picture 7" descr="RIA w Flag Ver Gradient.jpg"/>
          <p:cNvPicPr>
            <a:picLocks noChangeAspect="1"/>
          </p:cNvPicPr>
          <p:nvPr/>
        </p:nvPicPr>
        <p:blipFill>
          <a:blip r:embed="rId2" cstate="print"/>
          <a:stretch>
            <a:fillRect/>
          </a:stretch>
        </p:blipFill>
        <p:spPr>
          <a:xfrm>
            <a:off x="8610600" y="6240463"/>
            <a:ext cx="533400" cy="617537"/>
          </a:xfrm>
          <a:prstGeom prst="rect">
            <a:avLst/>
          </a:prstGeom>
        </p:spPr>
      </p:pic>
    </p:spTree>
    <p:extLst>
      <p:ext uri="{BB962C8B-B14F-4D97-AF65-F5344CB8AC3E}">
        <p14:creationId xmlns:p14="http://schemas.microsoft.com/office/powerpoint/2010/main" val="3815766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90600" y="304800"/>
            <a:ext cx="6324600" cy="1096962"/>
          </a:xfrm>
          <a:ln>
            <a:solidFill>
              <a:schemeClr val="bg1"/>
            </a:solidFill>
          </a:ln>
        </p:spPr>
        <p:txBody>
          <a:bodyPr>
            <a:normAutofit/>
          </a:bodyPr>
          <a:lstStyle/>
          <a:p>
            <a:pPr algn="ctr"/>
            <a:r>
              <a:rPr lang="en-US" dirty="0" smtClean="0">
                <a:solidFill>
                  <a:schemeClr val="bg1"/>
                </a:solidFill>
              </a:rPr>
              <a:t>Key Process Points</a:t>
            </a:r>
            <a:endParaRPr lang="en-US" dirty="0">
              <a:solidFill>
                <a:schemeClr val="bg1"/>
              </a:solidFill>
            </a:endParaRPr>
          </a:p>
        </p:txBody>
      </p:sp>
      <p:sp>
        <p:nvSpPr>
          <p:cNvPr id="4" name="Content Placeholder 2"/>
          <p:cNvSpPr>
            <a:spLocks noGrp="1"/>
          </p:cNvSpPr>
          <p:nvPr/>
        </p:nvSpPr>
        <p:spPr>
          <a:xfrm>
            <a:off x="533400" y="1600200"/>
            <a:ext cx="6934200" cy="50292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lgn="ctr">
              <a:buNone/>
            </a:pPr>
            <a:r>
              <a:rPr lang="en-US" sz="3600" dirty="0" smtClean="0">
                <a:solidFill>
                  <a:schemeClr val="bg1"/>
                </a:solidFill>
                <a:latin typeface="+mj-lt"/>
                <a:ea typeface="Tahoma" pitchFamily="34" charset="0"/>
                <a:cs typeface="Tahoma" pitchFamily="34" charset="0"/>
              </a:rPr>
              <a:t>The SLO process facilitates a conversation about expectation between educators (principals and teachers)</a:t>
            </a:r>
          </a:p>
          <a:p>
            <a:pPr marL="0" indent="0" algn="ctr">
              <a:buNone/>
            </a:pPr>
            <a:endParaRPr lang="en-US" sz="3600" dirty="0">
              <a:solidFill>
                <a:schemeClr val="bg1"/>
              </a:solidFill>
              <a:latin typeface="+mj-lt"/>
            </a:endParaRPr>
          </a:p>
        </p:txBody>
      </p:sp>
      <p:sp>
        <p:nvSpPr>
          <p:cNvPr id="2" name="TextBox 1"/>
          <p:cNvSpPr txBox="1"/>
          <p:nvPr/>
        </p:nvSpPr>
        <p:spPr>
          <a:xfrm>
            <a:off x="-469704" y="166992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97269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Key Points</a:t>
            </a:r>
            <a:endParaRPr lang="en-US" dirty="0"/>
          </a:p>
        </p:txBody>
      </p:sp>
      <p:sp>
        <p:nvSpPr>
          <p:cNvPr id="3" name="Content Placeholder 2"/>
          <p:cNvSpPr>
            <a:spLocks noGrp="1"/>
          </p:cNvSpPr>
          <p:nvPr>
            <p:ph sz="half" idx="1"/>
          </p:nvPr>
        </p:nvSpPr>
        <p:spPr>
          <a:xfrm>
            <a:off x="762000" y="1752600"/>
            <a:ext cx="5181600" cy="3200400"/>
          </a:xfrm>
        </p:spPr>
        <p:txBody>
          <a:bodyPr/>
          <a:lstStyle/>
          <a:p>
            <a:r>
              <a:rPr lang="en-US" dirty="0" smtClean="0"/>
              <a:t>Very important to teachers that do not have teacher specific PVAAS scores attributed to them – music educators included!</a:t>
            </a:r>
          </a:p>
          <a:p>
            <a:r>
              <a:rPr lang="en-US" b="1" u="sng" dirty="0" smtClean="0"/>
              <a:t>35%</a:t>
            </a:r>
            <a:r>
              <a:rPr lang="en-US" dirty="0" smtClean="0"/>
              <a:t> of their evaluation will be based on their SLO.</a:t>
            </a:r>
            <a:endParaRPr lang="en-US" dirty="0"/>
          </a:p>
        </p:txBody>
      </p:sp>
    </p:spTree>
    <p:extLst>
      <p:ext uri="{BB962C8B-B14F-4D97-AF65-F5344CB8AC3E}">
        <p14:creationId xmlns:p14="http://schemas.microsoft.com/office/powerpoint/2010/main" val="94755819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38200" y="381000"/>
            <a:ext cx="6324600" cy="1096962"/>
          </a:xfrm>
          <a:ln>
            <a:solidFill>
              <a:schemeClr val="bg1"/>
            </a:solidFill>
          </a:ln>
        </p:spPr>
        <p:txBody>
          <a:bodyPr>
            <a:normAutofit/>
          </a:bodyPr>
          <a:lstStyle/>
          <a:p>
            <a:pPr algn="ctr"/>
            <a:r>
              <a:rPr lang="en-US" dirty="0" smtClean="0">
                <a:solidFill>
                  <a:schemeClr val="bg1"/>
                </a:solidFill>
              </a:rPr>
              <a:t>Key Points (3)</a:t>
            </a:r>
            <a:endParaRPr lang="en-US" dirty="0">
              <a:solidFill>
                <a:schemeClr val="bg1"/>
              </a:solidFill>
            </a:endParaRPr>
          </a:p>
        </p:txBody>
      </p:sp>
      <p:graphicFrame>
        <p:nvGraphicFramePr>
          <p:cNvPr id="5" name="Diagram 4"/>
          <p:cNvGraphicFramePr/>
          <p:nvPr>
            <p:extLst>
              <p:ext uri="{D42A27DB-BD31-4B8C-83A1-F6EECF244321}">
                <p14:modId xmlns:p14="http://schemas.microsoft.com/office/powerpoint/2010/main" val="1743215390"/>
              </p:ext>
            </p:extLst>
          </p:nvPr>
        </p:nvGraphicFramePr>
        <p:xfrm>
          <a:off x="609600" y="1600200"/>
          <a:ext cx="6629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269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Best Resources For All Things Teacher Evaluation</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Your district Curriculum Coordinator</a:t>
            </a:r>
          </a:p>
          <a:p>
            <a:r>
              <a:rPr lang="en-US" dirty="0" smtClean="0"/>
              <a:t>Your building Principal</a:t>
            </a:r>
          </a:p>
          <a:p>
            <a:r>
              <a:rPr lang="en-US" dirty="0" smtClean="0"/>
              <a:t>Your mentor teacher (or any successful colleague)</a:t>
            </a:r>
          </a:p>
          <a:p>
            <a:r>
              <a:rPr lang="en-US" dirty="0" smtClean="0"/>
              <a:t>Your local IU (CSIU, Blast IU, etc.)</a:t>
            </a:r>
          </a:p>
          <a:p>
            <a:pPr lvl="1"/>
            <a:r>
              <a:rPr lang="en-US" sz="2000" dirty="0" smtClean="0">
                <a:solidFill>
                  <a:schemeClr val="accent1">
                    <a:lumMod val="20000"/>
                    <a:lumOff val="80000"/>
                  </a:schemeClr>
                </a:solidFill>
                <a:latin typeface="Arial Unicode MS (Body)"/>
                <a:cs typeface="Arial Unicode MS (Body)"/>
              </a:rPr>
              <a:t>At CSIU: </a:t>
            </a:r>
          </a:p>
          <a:p>
            <a:pPr lvl="2"/>
            <a:r>
              <a:rPr lang="en-US" sz="2000" dirty="0" smtClean="0">
                <a:solidFill>
                  <a:schemeClr val="accent1">
                    <a:lumMod val="20000"/>
                    <a:lumOff val="80000"/>
                  </a:schemeClr>
                </a:solidFill>
                <a:latin typeface="Arial Unicode MS (Body)"/>
                <a:cs typeface="Arial Unicode MS (Body)"/>
              </a:rPr>
              <a:t>Susan Blythe, </a:t>
            </a:r>
            <a:r>
              <a:rPr lang="en-US" sz="2000" dirty="0" err="1" smtClean="0">
                <a:solidFill>
                  <a:schemeClr val="accent1">
                    <a:lumMod val="20000"/>
                    <a:lumOff val="80000"/>
                  </a:schemeClr>
                </a:solidFill>
                <a:latin typeface="Arial Unicode MS (Body)"/>
                <a:cs typeface="Arial Unicode MS (Body)"/>
              </a:rPr>
              <a:t>sblythe@csiu.org</a:t>
            </a:r>
            <a:endParaRPr lang="en-US" sz="2000" dirty="0" smtClean="0">
              <a:solidFill>
                <a:schemeClr val="accent1">
                  <a:lumMod val="20000"/>
                  <a:lumOff val="80000"/>
                </a:schemeClr>
              </a:solidFill>
              <a:latin typeface="Arial Unicode MS (Body)"/>
              <a:cs typeface="Arial Unicode MS (Body)"/>
            </a:endParaRPr>
          </a:p>
          <a:p>
            <a:pPr lvl="2"/>
            <a:r>
              <a:rPr lang="en-US" sz="2000" dirty="0" smtClean="0">
                <a:solidFill>
                  <a:schemeClr val="accent1">
                    <a:lumMod val="20000"/>
                    <a:lumOff val="80000"/>
                  </a:schemeClr>
                </a:solidFill>
                <a:latin typeface="Arial Unicode MS (Body)"/>
                <a:cs typeface="Arial Unicode MS (Body)"/>
              </a:rPr>
              <a:t>Chris </a:t>
            </a:r>
            <a:r>
              <a:rPr lang="en-US" sz="2000" dirty="0" err="1" smtClean="0">
                <a:solidFill>
                  <a:schemeClr val="accent1">
                    <a:lumMod val="20000"/>
                    <a:lumOff val="80000"/>
                  </a:schemeClr>
                </a:solidFill>
                <a:latin typeface="Arial Unicode MS (Body)"/>
                <a:cs typeface="Arial Unicode MS (Body)"/>
              </a:rPr>
              <a:t>Mitcheltree</a:t>
            </a:r>
            <a:r>
              <a:rPr lang="en-US" sz="2000" dirty="0" smtClean="0">
                <a:solidFill>
                  <a:schemeClr val="accent1">
                    <a:lumMod val="20000"/>
                    <a:lumOff val="80000"/>
                  </a:schemeClr>
                </a:solidFill>
                <a:latin typeface="Arial Unicode MS (Body)"/>
                <a:cs typeface="Arial Unicode MS (Body)"/>
              </a:rPr>
              <a:t>, </a:t>
            </a:r>
            <a:r>
              <a:rPr lang="en-US" sz="2000" dirty="0" smtClean="0">
                <a:solidFill>
                  <a:schemeClr val="accent1">
                    <a:lumMod val="20000"/>
                    <a:lumOff val="80000"/>
                  </a:schemeClr>
                </a:solidFill>
                <a:latin typeface="Arial Unicode MS (Body)"/>
                <a:cs typeface="Arial Unicode MS (Body)"/>
                <a:hlinkClick r:id="rId2"/>
              </a:rPr>
              <a:t>cmitcheltree@csiu.org</a:t>
            </a:r>
            <a:endParaRPr lang="en-US" sz="2000" dirty="0" smtClean="0">
              <a:solidFill>
                <a:schemeClr val="accent1">
                  <a:lumMod val="20000"/>
                  <a:lumOff val="80000"/>
                </a:schemeClr>
              </a:solidFill>
              <a:latin typeface="Arial Unicode MS (Body)"/>
              <a:cs typeface="Arial Unicode MS (Body)"/>
            </a:endParaRPr>
          </a:p>
          <a:p>
            <a:r>
              <a:rPr lang="en-US" dirty="0" smtClean="0">
                <a:latin typeface="Arial Unicode MS (Body)"/>
                <a:cs typeface="Arial Unicode MS (Body)"/>
              </a:rPr>
              <a:t>At PDE:</a:t>
            </a:r>
          </a:p>
          <a:p>
            <a:pPr lvl="1"/>
            <a:r>
              <a:rPr lang="en-US" sz="2000" dirty="0" smtClean="0">
                <a:solidFill>
                  <a:schemeClr val="accent1">
                    <a:lumMod val="20000"/>
                    <a:lumOff val="80000"/>
                  </a:schemeClr>
                </a:solidFill>
                <a:latin typeface="Arial Unicode MS (Body)"/>
                <a:cs typeface="Arial Unicode MS (Body)"/>
              </a:rPr>
              <a:t>O. David </a:t>
            </a:r>
            <a:r>
              <a:rPr lang="en-US" sz="2000" dirty="0" err="1" smtClean="0">
                <a:solidFill>
                  <a:schemeClr val="accent1">
                    <a:lumMod val="20000"/>
                    <a:lumOff val="80000"/>
                  </a:schemeClr>
                </a:solidFill>
                <a:latin typeface="Arial Unicode MS (Body)"/>
                <a:cs typeface="Arial Unicode MS (Body)"/>
              </a:rPr>
              <a:t>Deitz</a:t>
            </a:r>
            <a:r>
              <a:rPr lang="en-US" sz="2000" dirty="0" smtClean="0">
                <a:solidFill>
                  <a:schemeClr val="accent1">
                    <a:lumMod val="20000"/>
                    <a:lumOff val="80000"/>
                  </a:schemeClr>
                </a:solidFill>
                <a:latin typeface="Arial Unicode MS (Body)"/>
                <a:cs typeface="Arial Unicode MS (Body)"/>
              </a:rPr>
              <a:t>, </a:t>
            </a:r>
            <a:r>
              <a:rPr lang="en-US" sz="2000" dirty="0" err="1" smtClean="0">
                <a:solidFill>
                  <a:schemeClr val="accent1">
                    <a:lumMod val="20000"/>
                    <a:lumOff val="80000"/>
                  </a:schemeClr>
                </a:solidFill>
                <a:latin typeface="Arial Unicode MS (Body)"/>
                <a:cs typeface="Arial Unicode MS (Body)"/>
              </a:rPr>
              <a:t>oddeitz@comcast.net</a:t>
            </a:r>
            <a:endParaRPr lang="en-US" sz="2000" dirty="0" smtClean="0">
              <a:solidFill>
                <a:schemeClr val="accent1">
                  <a:lumMod val="20000"/>
                  <a:lumOff val="80000"/>
                </a:schemeClr>
              </a:solidFill>
              <a:latin typeface="Arial Unicode MS (Body)"/>
              <a:cs typeface="Arial Unicode MS (Body)"/>
            </a:endParaRPr>
          </a:p>
          <a:p>
            <a:pPr lvl="1"/>
            <a:endParaRPr lang="en-US" dirty="0" smtClean="0">
              <a:solidFill>
                <a:schemeClr val="accent1">
                  <a:lumMod val="20000"/>
                  <a:lumOff val="80000"/>
                </a:schemeClr>
              </a:solidFill>
            </a:endParaRPr>
          </a:p>
        </p:txBody>
      </p:sp>
    </p:spTree>
    <p:extLst>
      <p:ext uri="{BB962C8B-B14F-4D97-AF65-F5344CB8AC3E}">
        <p14:creationId xmlns:p14="http://schemas.microsoft.com/office/powerpoint/2010/main" val="3349248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nvSpPr>
        <p:spPr>
          <a:xfrm>
            <a:off x="1295400" y="2362200"/>
            <a:ext cx="6400800" cy="38100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a:t>
            </a:r>
            <a:endParaRPr lang="en-US" dirty="0"/>
          </a:p>
        </p:txBody>
      </p:sp>
      <p:sp>
        <p:nvSpPr>
          <p:cNvPr id="6" name="Rectangle 5"/>
          <p:cNvSpPr/>
          <p:nvPr/>
        </p:nvSpPr>
        <p:spPr>
          <a:xfrm>
            <a:off x="3505200" y="1371600"/>
            <a:ext cx="5638800" cy="4524315"/>
          </a:xfrm>
          <a:prstGeom prst="rect">
            <a:avLst/>
          </a:prstGeom>
        </p:spPr>
        <p:txBody>
          <a:bodyPr wrap="square">
            <a:spAutoFit/>
          </a:bodyPr>
          <a:lstStyle/>
          <a:p>
            <a:pPr marL="731520" lvl="1" indent="-457200">
              <a:buClrTx/>
              <a:buSzPct val="100000"/>
              <a:buFont typeface="+mj-lt"/>
              <a:buAutoNum type="arabicPeriod"/>
            </a:pPr>
            <a:r>
              <a:rPr lang="en-US" sz="2400" dirty="0" smtClean="0">
                <a:solidFill>
                  <a:schemeClr val="bg1"/>
                </a:solidFill>
                <a:latin typeface="Calibri" pitchFamily="34" charset="0"/>
                <a:cs typeface="Calibri" pitchFamily="34" charset="0"/>
              </a:rPr>
              <a:t>The SLO is based upon small numbers of students/data points. </a:t>
            </a:r>
          </a:p>
          <a:p>
            <a:pPr marL="731520" lvl="1" indent="-457200">
              <a:buClrTx/>
              <a:buSzPct val="100000"/>
              <a:buFont typeface="+mj-lt"/>
              <a:buAutoNum type="arabicPeriod"/>
            </a:pPr>
            <a:r>
              <a:rPr lang="en-US" sz="2400" dirty="0" smtClean="0">
                <a:solidFill>
                  <a:schemeClr val="bg1"/>
                </a:solidFill>
                <a:latin typeface="Calibri" pitchFamily="34" charset="0"/>
                <a:cs typeface="Calibri" pitchFamily="34" charset="0"/>
              </a:rPr>
              <a:t>Goals and </a:t>
            </a:r>
            <a:r>
              <a:rPr lang="en-US" sz="2400" smtClean="0">
                <a:solidFill>
                  <a:schemeClr val="bg1"/>
                </a:solidFill>
                <a:latin typeface="Calibri" pitchFamily="34" charset="0"/>
                <a:cs typeface="Calibri" pitchFamily="34" charset="0"/>
              </a:rPr>
              <a:t>indicators are not </a:t>
            </a:r>
            <a:r>
              <a:rPr lang="en-US" sz="2400" dirty="0" smtClean="0">
                <a:solidFill>
                  <a:schemeClr val="bg1"/>
                </a:solidFill>
                <a:latin typeface="Calibri" pitchFamily="34" charset="0"/>
                <a:cs typeface="Calibri" pitchFamily="34" charset="0"/>
              </a:rPr>
              <a:t>linked to standards.</a:t>
            </a:r>
          </a:p>
          <a:p>
            <a:pPr marL="731520" lvl="1" indent="-457200">
              <a:buClrTx/>
              <a:buSzPct val="100000"/>
              <a:buFont typeface="+mj-lt"/>
              <a:buAutoNum type="arabicPeriod"/>
            </a:pPr>
            <a:r>
              <a:rPr lang="en-US" sz="2400" dirty="0" smtClean="0">
                <a:solidFill>
                  <a:schemeClr val="bg1"/>
                </a:solidFill>
                <a:latin typeface="Calibri" pitchFamily="34" charset="0"/>
                <a:cs typeface="Calibri" pitchFamily="34" charset="0"/>
              </a:rPr>
              <a:t>Indicators are vague without specific performance criteria.</a:t>
            </a:r>
          </a:p>
          <a:p>
            <a:pPr marL="731520" lvl="1" indent="-457200">
              <a:buClrTx/>
              <a:buSzPct val="100000"/>
              <a:buFont typeface="+mj-lt"/>
              <a:buAutoNum type="arabicPeriod"/>
            </a:pPr>
            <a:r>
              <a:rPr lang="en-US" sz="2400" dirty="0" smtClean="0">
                <a:solidFill>
                  <a:schemeClr val="bg1"/>
                </a:solidFill>
                <a:latin typeface="Calibri" pitchFamily="34" charset="0"/>
                <a:cs typeface="Calibri" pitchFamily="34" charset="0"/>
              </a:rPr>
              <a:t>Growth and/or mastery is not clearly defined</a:t>
            </a:r>
          </a:p>
          <a:p>
            <a:pPr marL="731520" lvl="1" indent="-457200">
              <a:buClrTx/>
              <a:buSzPct val="100000"/>
              <a:buFont typeface="+mj-lt"/>
              <a:buAutoNum type="arabicPeriod"/>
            </a:pPr>
            <a:r>
              <a:rPr lang="en-US" sz="2400" dirty="0" smtClean="0">
                <a:solidFill>
                  <a:schemeClr val="bg1"/>
                </a:solidFill>
                <a:latin typeface="Calibri" pitchFamily="34" charset="0"/>
                <a:cs typeface="Calibri" pitchFamily="34" charset="0"/>
              </a:rPr>
              <a:t>Performance measures are not well designed or lack rigor.</a:t>
            </a:r>
          </a:p>
          <a:p>
            <a:pPr marL="731520" lvl="1" indent="-457200">
              <a:buClrTx/>
              <a:buSzPct val="100000"/>
              <a:buFont typeface="+mj-lt"/>
              <a:buAutoNum type="arabicPeriod"/>
            </a:pPr>
            <a:r>
              <a:rPr lang="en-US" sz="2400" dirty="0" smtClean="0">
                <a:solidFill>
                  <a:schemeClr val="bg1"/>
                </a:solidFill>
                <a:latin typeface="Calibri" pitchFamily="34" charset="0"/>
                <a:cs typeface="Calibri" pitchFamily="34" charset="0"/>
              </a:rPr>
              <a:t>Overall student achievement expectations are extreme.</a:t>
            </a:r>
          </a:p>
        </p:txBody>
      </p:sp>
      <p:sp>
        <p:nvSpPr>
          <p:cNvPr id="7" name="Title 1"/>
          <p:cNvSpPr txBox="1">
            <a:spLocks/>
          </p:cNvSpPr>
          <p:nvPr/>
        </p:nvSpPr>
        <p:spPr>
          <a:xfrm>
            <a:off x="3505200" y="457200"/>
            <a:ext cx="5638800" cy="762000"/>
          </a:xfrm>
          <a:prstGeom prst="rect">
            <a:avLst/>
          </a:prstGeom>
          <a:ln>
            <a:solidFill>
              <a:schemeClr val="bg1"/>
            </a:solidFill>
          </a:ln>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bg1"/>
                </a:solidFill>
                <a:effectLst/>
                <a:uLnTx/>
                <a:uFillTx/>
                <a:latin typeface="+mj-lt"/>
                <a:ea typeface="+mj-ea"/>
                <a:cs typeface="+mj-cs"/>
              </a:rPr>
              <a:t>IV. </a:t>
            </a:r>
            <a:r>
              <a:rPr lang="en-US" sz="3200" kern="0" dirty="0" smtClean="0">
                <a:solidFill>
                  <a:schemeClr val="bg1"/>
                </a:solidFill>
                <a:latin typeface="+mj-lt"/>
                <a:ea typeface="+mj-ea"/>
                <a:cs typeface="+mj-cs"/>
              </a:rPr>
              <a:t>Areas of Caution</a:t>
            </a:r>
            <a:endParaRPr kumimoji="0" lang="en-US" sz="3200" b="0" i="0" u="none" strike="noStrike" kern="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097343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304800"/>
            <a:ext cx="6934200" cy="1096962"/>
          </a:xfrm>
          <a:prstGeom prst="rect">
            <a:avLst/>
          </a:prstGeom>
          <a:ln>
            <a:solidFill>
              <a:schemeClr val="bg1"/>
            </a:solidFill>
          </a:ln>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bg1"/>
                </a:solidFill>
                <a:effectLst/>
                <a:uLnTx/>
                <a:uFillTx/>
                <a:latin typeface="+mj-lt"/>
                <a:ea typeface="+mj-ea"/>
                <a:cs typeface="+mj-cs"/>
              </a:rPr>
              <a:t>IV. Generic </a:t>
            </a:r>
            <a:r>
              <a:rPr lang="en-US" sz="3200" kern="0" dirty="0" smtClean="0">
                <a:solidFill>
                  <a:schemeClr val="bg1"/>
                </a:solidFill>
                <a:latin typeface="+mj-lt"/>
                <a:ea typeface="+mj-ea"/>
                <a:cs typeface="+mj-cs"/>
              </a:rPr>
              <a:t>Process </a:t>
            </a:r>
            <a:r>
              <a:rPr kumimoji="0" lang="en-US" sz="3200" b="0" i="0" u="none" strike="noStrike" kern="0" cap="none" spc="0" normalizeH="0" baseline="0" noProof="0" dirty="0" smtClean="0">
                <a:ln>
                  <a:noFill/>
                </a:ln>
                <a:solidFill>
                  <a:schemeClr val="bg1"/>
                </a:solidFill>
                <a:effectLst/>
                <a:uLnTx/>
                <a:uFillTx/>
                <a:latin typeface="+mj-lt"/>
                <a:ea typeface="+mj-ea"/>
                <a:cs typeface="+mj-cs"/>
              </a:rPr>
              <a:t>Steps</a:t>
            </a:r>
            <a:r>
              <a:rPr lang="en-US" sz="3200" kern="0" dirty="0" smtClean="0">
                <a:solidFill>
                  <a:schemeClr val="bg1"/>
                </a:solidFill>
                <a:latin typeface="+mj-lt"/>
                <a:ea typeface="+mj-ea"/>
                <a:cs typeface="+mj-cs"/>
              </a:rPr>
              <a:t>: Leader</a:t>
            </a:r>
            <a:endParaRPr kumimoji="0" lang="en-US" sz="3200" b="0" i="0" u="none" strike="noStrike" kern="0" cap="none" spc="0" normalizeH="0" baseline="0" noProof="0" dirty="0">
              <a:ln>
                <a:noFill/>
              </a:ln>
              <a:solidFill>
                <a:schemeClr val="bg1"/>
              </a:solidFill>
              <a:effectLst/>
              <a:uLnTx/>
              <a:uFillTx/>
              <a:latin typeface="+mj-lt"/>
              <a:ea typeface="+mj-ea"/>
              <a:cs typeface="+mj-cs"/>
            </a:endParaRPr>
          </a:p>
        </p:txBody>
      </p:sp>
      <p:pic>
        <p:nvPicPr>
          <p:cNvPr id="5121" name="Picture 2" descr="j0293236">
            <a:hlinkClick r:id="rId2" action="ppaction://hlinkfile" tooltip="Help-Section 1"/>
          </p:cNvPr>
          <p:cNvPicPr>
            <a:picLocks noChangeAspect="1" noChangeArrowheads="1"/>
          </p:cNvPicPr>
          <p:nvPr/>
        </p:nvPicPr>
        <p:blipFill>
          <a:blip r:embed="rId3" cstate="print"/>
          <a:srcRect/>
          <a:stretch>
            <a:fillRect/>
          </a:stretch>
        </p:blipFill>
        <p:spPr bwMode="auto">
          <a:xfrm>
            <a:off x="6629400" y="53975"/>
            <a:ext cx="236538" cy="174625"/>
          </a:xfrm>
          <a:prstGeom prst="rect">
            <a:avLst/>
          </a:prstGeom>
          <a:noFill/>
        </p:spPr>
      </p:pic>
      <p:sp>
        <p:nvSpPr>
          <p:cNvPr id="8" name="Rectangle 7"/>
          <p:cNvSpPr/>
          <p:nvPr/>
        </p:nvSpPr>
        <p:spPr>
          <a:xfrm>
            <a:off x="889000" y="1405050"/>
            <a:ext cx="5486400" cy="5262979"/>
          </a:xfrm>
          <a:prstGeom prst="rect">
            <a:avLst/>
          </a:prstGeom>
        </p:spPr>
        <p:txBody>
          <a:bodyPr wrap="square">
            <a:spAutoFit/>
          </a:bodyPr>
          <a:lstStyle/>
          <a:p>
            <a:pPr marL="731520" lvl="1" indent="-457200">
              <a:buClrTx/>
              <a:buSzPct val="100000"/>
              <a:buFont typeface="+mj-lt"/>
              <a:buAutoNum type="arabicPeriod"/>
            </a:pPr>
            <a:r>
              <a:rPr lang="en-US" sz="2800" dirty="0" smtClean="0">
                <a:solidFill>
                  <a:schemeClr val="bg1"/>
                </a:solidFill>
                <a:latin typeface="Calibri" pitchFamily="34" charset="0"/>
                <a:cs typeface="Calibri" pitchFamily="34" charset="0"/>
              </a:rPr>
              <a:t>Establish SLO template completion timeline at beginning of year</a:t>
            </a:r>
          </a:p>
          <a:p>
            <a:pPr marL="731520" lvl="1" indent="-457200">
              <a:buClrTx/>
              <a:buSzPct val="100000"/>
              <a:buFont typeface="+mj-lt"/>
              <a:buAutoNum type="arabicPeriod"/>
            </a:pPr>
            <a:r>
              <a:rPr lang="en-US" sz="2800" dirty="0" smtClean="0">
                <a:solidFill>
                  <a:schemeClr val="bg1"/>
                </a:solidFill>
                <a:latin typeface="Calibri" pitchFamily="34" charset="0"/>
                <a:cs typeface="Calibri" pitchFamily="34" charset="0"/>
              </a:rPr>
              <a:t>Review complete template</a:t>
            </a:r>
          </a:p>
          <a:p>
            <a:pPr marL="731520" lvl="1" indent="-457200">
              <a:buClrTx/>
              <a:buSzPct val="100000"/>
              <a:buFont typeface="+mj-lt"/>
              <a:buAutoNum type="arabicPeriod"/>
            </a:pPr>
            <a:r>
              <a:rPr lang="en-US" sz="2800" dirty="0" smtClean="0">
                <a:solidFill>
                  <a:schemeClr val="bg1"/>
                </a:solidFill>
                <a:latin typeface="Calibri" pitchFamily="34" charset="0"/>
                <a:cs typeface="Calibri" pitchFamily="34" charset="0"/>
              </a:rPr>
              <a:t>Conduct review meeting with teacher</a:t>
            </a:r>
          </a:p>
          <a:p>
            <a:pPr marL="731520" lvl="1" indent="-457200">
              <a:buClrTx/>
              <a:buSzPct val="100000"/>
              <a:buFont typeface="+mj-lt"/>
              <a:buAutoNum type="arabicPeriod"/>
            </a:pPr>
            <a:r>
              <a:rPr lang="en-US" sz="2800" dirty="0" smtClean="0">
                <a:solidFill>
                  <a:schemeClr val="bg1"/>
                </a:solidFill>
                <a:latin typeface="Calibri" pitchFamily="34" charset="0"/>
                <a:cs typeface="Calibri" pitchFamily="34" charset="0"/>
              </a:rPr>
              <a:t>Agree on any revisions; submit materials</a:t>
            </a:r>
          </a:p>
          <a:p>
            <a:pPr marL="731520" lvl="1" indent="-457200">
              <a:buClrTx/>
              <a:buSzPct val="100000"/>
              <a:buFont typeface="+mj-lt"/>
              <a:buAutoNum type="arabicPeriod"/>
            </a:pPr>
            <a:r>
              <a:rPr lang="en-US" sz="2800" dirty="0" smtClean="0">
                <a:solidFill>
                  <a:schemeClr val="bg1"/>
                </a:solidFill>
                <a:latin typeface="Calibri" pitchFamily="34" charset="0"/>
                <a:cs typeface="Calibri" pitchFamily="34" charset="0"/>
              </a:rPr>
              <a:t>Establish “mid-cycle” spot review</a:t>
            </a:r>
          </a:p>
          <a:p>
            <a:pPr marL="731520" lvl="1" indent="-457200">
              <a:buClrTx/>
              <a:buSzPct val="100000"/>
              <a:buFont typeface="+mj-lt"/>
              <a:buAutoNum type="arabicPeriod"/>
            </a:pPr>
            <a:r>
              <a:rPr lang="en-US" sz="2800" dirty="0" smtClean="0">
                <a:solidFill>
                  <a:schemeClr val="bg1"/>
                </a:solidFill>
                <a:latin typeface="Calibri" pitchFamily="34" charset="0"/>
                <a:cs typeface="Calibri" pitchFamily="34" charset="0"/>
              </a:rPr>
              <a:t>End-of-Year review with supporting data</a:t>
            </a:r>
          </a:p>
        </p:txBody>
      </p:sp>
    </p:spTree>
    <p:extLst>
      <p:ext uri="{BB962C8B-B14F-4D97-AF65-F5344CB8AC3E}">
        <p14:creationId xmlns:p14="http://schemas.microsoft.com/office/powerpoint/2010/main" val="297269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6553200" cy="838200"/>
          </a:xfrm>
        </p:spPr>
        <p:txBody>
          <a:bodyPr/>
          <a:lstStyle/>
          <a:p>
            <a:r>
              <a:rPr lang="en-US" dirty="0" smtClean="0"/>
              <a:t>Frequently Asked Questions</a:t>
            </a:r>
            <a:endParaRPr lang="en-US" dirty="0"/>
          </a:p>
        </p:txBody>
      </p:sp>
      <p:sp>
        <p:nvSpPr>
          <p:cNvPr id="3" name="Content Placeholder 2"/>
          <p:cNvSpPr>
            <a:spLocks noGrp="1"/>
          </p:cNvSpPr>
          <p:nvPr>
            <p:ph idx="1"/>
          </p:nvPr>
        </p:nvSpPr>
        <p:spPr>
          <a:xfrm>
            <a:off x="762000" y="1066800"/>
            <a:ext cx="6553200" cy="5029200"/>
          </a:xfrm>
        </p:spPr>
        <p:txBody>
          <a:bodyPr/>
          <a:lstStyle/>
          <a:p>
            <a:pPr marL="0" lvl="0" indent="0">
              <a:buNone/>
            </a:pPr>
            <a:r>
              <a:rPr lang="en-US" b="1" dirty="0">
                <a:solidFill>
                  <a:schemeClr val="bg1"/>
                </a:solidFill>
              </a:rPr>
              <a:t>What are the definitions of “tested,” “non-tested?”</a:t>
            </a:r>
            <a:endParaRPr lang="en-US" dirty="0">
              <a:solidFill>
                <a:schemeClr val="bg1"/>
              </a:solidFill>
            </a:endParaRPr>
          </a:p>
          <a:p>
            <a:pPr marL="0" indent="0">
              <a:buNone/>
            </a:pPr>
            <a:endParaRPr lang="en-US" dirty="0" smtClean="0">
              <a:solidFill>
                <a:srgbClr val="FFFF00"/>
              </a:solidFill>
            </a:endParaRPr>
          </a:p>
          <a:p>
            <a:pPr marL="0" indent="0">
              <a:buNone/>
            </a:pPr>
            <a:r>
              <a:rPr lang="en-US" dirty="0" smtClean="0">
                <a:solidFill>
                  <a:srgbClr val="FFFF00"/>
                </a:solidFill>
              </a:rPr>
              <a:t>Tested</a:t>
            </a:r>
            <a:r>
              <a:rPr lang="en-US" dirty="0">
                <a:solidFill>
                  <a:srgbClr val="FFFF00"/>
                </a:solidFill>
              </a:rPr>
              <a:t>: Teachers with Eligible PVAAS Score </a:t>
            </a:r>
            <a:r>
              <a:rPr lang="en-US" dirty="0" smtClean="0">
                <a:solidFill>
                  <a:srgbClr val="FFFF00"/>
                </a:solidFill>
              </a:rPr>
              <a:t> </a:t>
            </a:r>
          </a:p>
          <a:p>
            <a:pPr marL="0" indent="0">
              <a:buNone/>
            </a:pPr>
            <a:r>
              <a:rPr lang="en-US" dirty="0">
                <a:solidFill>
                  <a:srgbClr val="FFFF00"/>
                </a:solidFill>
              </a:rPr>
              <a:t>	</a:t>
            </a:r>
            <a:r>
              <a:rPr lang="en-US" dirty="0" smtClean="0">
                <a:solidFill>
                  <a:srgbClr val="FFFF00"/>
                </a:solidFill>
              </a:rPr>
              <a:t>(20% Elective)</a:t>
            </a:r>
            <a:endParaRPr lang="en-US" dirty="0">
              <a:solidFill>
                <a:srgbClr val="FFFF00"/>
              </a:solidFill>
            </a:endParaRPr>
          </a:p>
          <a:p>
            <a:pPr marL="0" lvl="0" indent="0">
              <a:buNone/>
            </a:pPr>
            <a:r>
              <a:rPr lang="en-US" dirty="0" smtClean="0"/>
              <a:t>A </a:t>
            </a:r>
            <a:r>
              <a:rPr lang="en-US" dirty="0"/>
              <a:t>PA certified educator with full or partial responsibility for content specific instruction of the assessed eligible content as measured by a Grade 4-8 PSSA or Keystone Exam.</a:t>
            </a:r>
          </a:p>
          <a:p>
            <a:pPr marL="0" indent="0">
              <a:buNone/>
            </a:pPr>
            <a:endParaRPr lang="en-US" dirty="0" smtClean="0"/>
          </a:p>
          <a:p>
            <a:pPr marL="0" indent="0">
              <a:buNone/>
            </a:pPr>
            <a:r>
              <a:rPr lang="en-US" dirty="0" smtClean="0">
                <a:solidFill>
                  <a:srgbClr val="FFFF00"/>
                </a:solidFill>
              </a:rPr>
              <a:t>Non-tested</a:t>
            </a:r>
            <a:r>
              <a:rPr lang="en-US" dirty="0">
                <a:solidFill>
                  <a:srgbClr val="FFFF00"/>
                </a:solidFill>
              </a:rPr>
              <a:t>: Teachers without Eligible PVAAS Score </a:t>
            </a:r>
            <a:endParaRPr lang="en-US" dirty="0" smtClean="0">
              <a:solidFill>
                <a:srgbClr val="FFFF00"/>
              </a:solidFill>
            </a:endParaRPr>
          </a:p>
          <a:p>
            <a:pPr marL="0" indent="0">
              <a:buNone/>
            </a:pPr>
            <a:r>
              <a:rPr lang="en-US" dirty="0">
                <a:solidFill>
                  <a:srgbClr val="FFFF00"/>
                </a:solidFill>
              </a:rPr>
              <a:t>	</a:t>
            </a:r>
            <a:r>
              <a:rPr lang="en-US" dirty="0" smtClean="0">
                <a:solidFill>
                  <a:srgbClr val="FFFF00"/>
                </a:solidFill>
              </a:rPr>
              <a:t>(35% Elective)</a:t>
            </a:r>
            <a:endParaRPr lang="en-US" dirty="0">
              <a:solidFill>
                <a:srgbClr val="FFFF00"/>
              </a:solidFill>
            </a:endParaRPr>
          </a:p>
          <a:p>
            <a:pPr marL="0" lvl="0" indent="0">
              <a:buNone/>
            </a:pPr>
            <a:r>
              <a:rPr lang="en-US" dirty="0"/>
              <a:t>Teachers who do not teach </a:t>
            </a:r>
            <a:r>
              <a:rPr lang="en-US" dirty="0" smtClean="0"/>
              <a:t>courses</a:t>
            </a:r>
          </a:p>
          <a:p>
            <a:pPr marL="0" lvl="0" indent="0">
              <a:buNone/>
            </a:pPr>
            <a:r>
              <a:rPr lang="en-US" dirty="0" smtClean="0"/>
              <a:t>assessed </a:t>
            </a:r>
            <a:r>
              <a:rPr lang="en-US" dirty="0"/>
              <a:t>by Grade 4-8 PSSA or Keystone </a:t>
            </a:r>
            <a:endParaRPr lang="en-US" dirty="0" smtClean="0"/>
          </a:p>
          <a:p>
            <a:pPr marL="0" lvl="0" indent="0">
              <a:buNone/>
            </a:pPr>
            <a:r>
              <a:rPr lang="en-US" dirty="0" smtClean="0"/>
              <a:t>exams</a:t>
            </a:r>
            <a:r>
              <a:rPr lang="en-US" dirty="0"/>
              <a:t>.</a:t>
            </a:r>
          </a:p>
        </p:txBody>
      </p:sp>
    </p:spTree>
    <p:extLst>
      <p:ext uri="{BB962C8B-B14F-4D97-AF65-F5344CB8AC3E}">
        <p14:creationId xmlns:p14="http://schemas.microsoft.com/office/powerpoint/2010/main" val="1454059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6934200" cy="6553200"/>
          </a:xfrm>
        </p:spPr>
        <p:txBody>
          <a:bodyPr/>
          <a:lstStyle/>
          <a:p>
            <a:pPr marL="0" lvl="0" indent="0">
              <a:buNone/>
            </a:pPr>
            <a:r>
              <a:rPr lang="en-US" b="1" dirty="0">
                <a:solidFill>
                  <a:schemeClr val="bg1"/>
                </a:solidFill>
              </a:rPr>
              <a:t>Who develops the SLO?  Is this an individual effort or a collaborative effort?</a:t>
            </a:r>
            <a:endParaRPr lang="en-US" dirty="0">
              <a:solidFill>
                <a:schemeClr val="bg1"/>
              </a:solidFill>
            </a:endParaRPr>
          </a:p>
          <a:p>
            <a:pPr marL="0" indent="0">
              <a:buNone/>
            </a:pPr>
            <a:endParaRPr lang="en-US" dirty="0" smtClean="0"/>
          </a:p>
          <a:p>
            <a:pPr marL="0" indent="0">
              <a:buNone/>
            </a:pPr>
            <a:r>
              <a:rPr lang="en-US" dirty="0" smtClean="0"/>
              <a:t>Each </a:t>
            </a:r>
            <a:r>
              <a:rPr lang="en-US" dirty="0"/>
              <a:t>educator will be responsible to develop SLOs as required by the LEA. Collaborative development of SLOs is encouraged (e.g., similar content area or grade level teachers, interdisciplinary groups of educators, collaboration through professional organizations educators, etc.). A PDE approved SLO Template is provided to help guide educators and administrators through the process.</a:t>
            </a:r>
          </a:p>
          <a:p>
            <a:pPr marL="0" indent="0">
              <a:buNone/>
            </a:pPr>
            <a:endParaRPr lang="en-US" dirty="0" smtClean="0"/>
          </a:p>
          <a:p>
            <a:pPr marL="0" lvl="0" indent="0">
              <a:buNone/>
            </a:pPr>
            <a:r>
              <a:rPr lang="en-US" b="1" dirty="0">
                <a:solidFill>
                  <a:schemeClr val="bg1"/>
                </a:solidFill>
              </a:rPr>
              <a:t>How will the final SLO measure be translated into a “score” that can be applied to the 20% or 35% of a teacher’s evaluation</a:t>
            </a:r>
            <a:r>
              <a:rPr lang="en-US" b="1" dirty="0" smtClean="0">
                <a:solidFill>
                  <a:schemeClr val="bg1"/>
                </a:solidFill>
              </a:rPr>
              <a:t>?</a:t>
            </a:r>
          </a:p>
          <a:p>
            <a:pPr lvl="0"/>
            <a:endParaRPr lang="en-US" dirty="0"/>
          </a:p>
          <a:p>
            <a:pPr marL="0" indent="0">
              <a:buNone/>
            </a:pPr>
            <a:r>
              <a:rPr lang="en-US" dirty="0"/>
              <a:t>This formula and computation process </a:t>
            </a:r>
            <a:r>
              <a:rPr lang="en-US" dirty="0" smtClean="0"/>
              <a:t>is </a:t>
            </a:r>
          </a:p>
          <a:p>
            <a:pPr marL="0" indent="0">
              <a:buNone/>
            </a:pPr>
            <a:r>
              <a:rPr lang="en-US" dirty="0" smtClean="0"/>
              <a:t>currently </a:t>
            </a:r>
            <a:r>
              <a:rPr lang="en-US" dirty="0"/>
              <a:t>under development by PDE </a:t>
            </a:r>
            <a:endParaRPr lang="en-US" dirty="0" smtClean="0"/>
          </a:p>
          <a:p>
            <a:pPr marL="0" indent="0">
              <a:buNone/>
            </a:pPr>
            <a:r>
              <a:rPr lang="en-US" dirty="0" smtClean="0"/>
              <a:t>and </a:t>
            </a:r>
            <a:r>
              <a:rPr lang="en-US" dirty="0"/>
              <a:t>will be published in the PA Bulletin by </a:t>
            </a:r>
            <a:endParaRPr lang="en-US" dirty="0" smtClean="0"/>
          </a:p>
          <a:p>
            <a:pPr marL="0" indent="0">
              <a:buNone/>
            </a:pPr>
            <a:r>
              <a:rPr lang="en-US" dirty="0" smtClean="0"/>
              <a:t>June </a:t>
            </a:r>
            <a:r>
              <a:rPr lang="en-US" dirty="0"/>
              <a:t>30, 2013.</a:t>
            </a:r>
          </a:p>
          <a:p>
            <a:pPr marL="0" indent="0">
              <a:buNone/>
            </a:pPr>
            <a:endParaRPr lang="en-US" dirty="0"/>
          </a:p>
        </p:txBody>
      </p:sp>
    </p:spTree>
    <p:extLst>
      <p:ext uri="{BB962C8B-B14F-4D97-AF65-F5344CB8AC3E}">
        <p14:creationId xmlns:p14="http://schemas.microsoft.com/office/powerpoint/2010/main" val="4082689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283"/>
            <a:ext cx="7086600" cy="6545317"/>
          </a:xfrm>
        </p:spPr>
        <p:txBody>
          <a:bodyPr/>
          <a:lstStyle/>
          <a:p>
            <a:pPr marL="0" lvl="0" indent="0">
              <a:buNone/>
            </a:pPr>
            <a:r>
              <a:rPr lang="en-US" b="1" dirty="0">
                <a:solidFill>
                  <a:schemeClr val="bg1"/>
                </a:solidFill>
              </a:rPr>
              <a:t>What is the SLO template and process designed to address in terms of instructional delivery time, number of students, or size of the objective</a:t>
            </a:r>
            <a:r>
              <a:rPr lang="en-US" b="1" dirty="0" smtClean="0">
                <a:solidFill>
                  <a:schemeClr val="bg1"/>
                </a:solidFill>
              </a:rPr>
              <a:t>?</a:t>
            </a:r>
          </a:p>
          <a:p>
            <a:pPr lvl="0"/>
            <a:endParaRPr lang="en-US" dirty="0"/>
          </a:p>
          <a:p>
            <a:pPr marL="0" indent="0">
              <a:buNone/>
            </a:pPr>
            <a:r>
              <a:rPr lang="en-US" dirty="0"/>
              <a:t>SLOs can be written to address the entire length of a grade or course, but could be tailored to a focused time period. Student achievement for large or select groups of students can be described. The template is designed to address a grade or course plan but could be used to address a meaningful, focused instructional objective or focused teaching practice</a:t>
            </a:r>
            <a:r>
              <a:rPr lang="en-US" dirty="0" smtClean="0"/>
              <a:t>.</a:t>
            </a:r>
          </a:p>
          <a:p>
            <a:pPr marL="0" indent="0">
              <a:buNone/>
            </a:pPr>
            <a:endParaRPr lang="en-US" dirty="0"/>
          </a:p>
          <a:p>
            <a:pPr marL="0" lvl="0" indent="0">
              <a:buNone/>
            </a:pPr>
            <a:r>
              <a:rPr lang="en-US" b="1" dirty="0">
                <a:solidFill>
                  <a:schemeClr val="bg1"/>
                </a:solidFill>
              </a:rPr>
              <a:t>Will PDE recommend some performance measures and scoring tools</a:t>
            </a:r>
            <a:r>
              <a:rPr lang="en-US" b="1" dirty="0" smtClean="0">
                <a:solidFill>
                  <a:schemeClr val="bg1"/>
                </a:solidFill>
              </a:rPr>
              <a:t>?</a:t>
            </a:r>
          </a:p>
          <a:p>
            <a:pPr marL="0" lvl="0" indent="0">
              <a:buNone/>
            </a:pPr>
            <a:endParaRPr lang="en-US" dirty="0"/>
          </a:p>
          <a:p>
            <a:pPr marL="0" indent="0">
              <a:buNone/>
            </a:pPr>
            <a:r>
              <a:rPr lang="en-US" dirty="0"/>
              <a:t>Model SLOs for a variety of content areas will </a:t>
            </a:r>
            <a:endParaRPr lang="en-US" dirty="0" smtClean="0"/>
          </a:p>
          <a:p>
            <a:pPr marL="0" indent="0">
              <a:buNone/>
            </a:pPr>
            <a:r>
              <a:rPr lang="en-US" dirty="0"/>
              <a:t>b</a:t>
            </a:r>
            <a:r>
              <a:rPr lang="en-US" dirty="0" smtClean="0"/>
              <a:t>e provided</a:t>
            </a:r>
            <a:r>
              <a:rPr lang="en-US" dirty="0"/>
              <a:t>, utilizing a variety of performance </a:t>
            </a:r>
            <a:endParaRPr lang="en-US" dirty="0" smtClean="0"/>
          </a:p>
          <a:p>
            <a:pPr marL="0" indent="0">
              <a:buNone/>
            </a:pPr>
            <a:r>
              <a:rPr lang="en-US" dirty="0" smtClean="0"/>
              <a:t>measures </a:t>
            </a:r>
            <a:r>
              <a:rPr lang="en-US" dirty="0"/>
              <a:t>and scoring tools. These </a:t>
            </a:r>
            <a:r>
              <a:rPr lang="en-US" dirty="0" smtClean="0"/>
              <a:t>models</a:t>
            </a:r>
          </a:p>
          <a:p>
            <a:pPr marL="0" indent="0">
              <a:buNone/>
            </a:pPr>
            <a:r>
              <a:rPr lang="en-US" dirty="0" smtClean="0"/>
              <a:t>can </a:t>
            </a:r>
            <a:r>
              <a:rPr lang="en-US" dirty="0"/>
              <a:t>be used as is or can be modified.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99731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6553200" cy="6019800"/>
          </a:xfrm>
        </p:spPr>
        <p:txBody>
          <a:bodyPr/>
          <a:lstStyle/>
          <a:p>
            <a:pPr marL="0" lvl="0" indent="0">
              <a:buNone/>
            </a:pPr>
            <a:r>
              <a:rPr lang="en-US" b="1" dirty="0">
                <a:solidFill>
                  <a:schemeClr val="bg1"/>
                </a:solidFill>
              </a:rPr>
              <a:t>How many SLOs per teacher/per year/per grade? What about “co-taught” classes, teachers who travel between schools, and other unique instructional scenarios</a:t>
            </a:r>
            <a:r>
              <a:rPr lang="en-US" b="1" dirty="0" smtClean="0">
                <a:solidFill>
                  <a:schemeClr val="bg1"/>
                </a:solidFill>
              </a:rPr>
              <a:t>?</a:t>
            </a:r>
          </a:p>
          <a:p>
            <a:pPr lvl="0"/>
            <a:endParaRPr lang="en-US" dirty="0"/>
          </a:p>
          <a:p>
            <a:pPr marL="0" indent="0">
              <a:buNone/>
            </a:pPr>
            <a:r>
              <a:rPr lang="en-US" dirty="0"/>
              <a:t>Policy and guidelines on these issues are yet to be determined.</a:t>
            </a:r>
          </a:p>
          <a:p>
            <a:pPr marL="0" indent="0">
              <a:buNone/>
            </a:pPr>
            <a:endParaRPr lang="en-US" dirty="0" smtClean="0"/>
          </a:p>
          <a:p>
            <a:pPr marL="0" lvl="0" indent="0">
              <a:buNone/>
            </a:pPr>
            <a:r>
              <a:rPr lang="en-US" b="1" dirty="0">
                <a:solidFill>
                  <a:schemeClr val="bg1"/>
                </a:solidFill>
              </a:rPr>
              <a:t>How will the SLO process be monitored? </a:t>
            </a:r>
            <a:endParaRPr lang="en-US" dirty="0">
              <a:solidFill>
                <a:schemeClr val="bg1"/>
              </a:solidFill>
            </a:endParaRPr>
          </a:p>
          <a:p>
            <a:pPr marL="0" indent="0">
              <a:buNone/>
            </a:pPr>
            <a:endParaRPr lang="en-US" dirty="0" smtClean="0"/>
          </a:p>
          <a:p>
            <a:pPr marL="0" indent="0">
              <a:buNone/>
            </a:pPr>
            <a:r>
              <a:rPr lang="en-US" dirty="0" smtClean="0"/>
              <a:t>A </a:t>
            </a:r>
            <a:r>
              <a:rPr lang="en-US" dirty="0"/>
              <a:t>principal or LEA-assigned evaluator would monitor the SLO process, including (but not limited to) the timeline for development, approval for the SLO to be implemented and verification of the measure of </a:t>
            </a:r>
            <a:endParaRPr lang="en-US" dirty="0" smtClean="0"/>
          </a:p>
          <a:p>
            <a:pPr marL="0" indent="0">
              <a:buNone/>
            </a:pPr>
            <a:r>
              <a:rPr lang="en-US" dirty="0" smtClean="0"/>
              <a:t>educator </a:t>
            </a:r>
            <a:r>
              <a:rPr lang="en-US" dirty="0"/>
              <a:t>effectiveness based on the completion of the SLO. Tools are currently being developed to </a:t>
            </a:r>
            <a:endParaRPr lang="en-US" dirty="0" smtClean="0"/>
          </a:p>
          <a:p>
            <a:pPr marL="0" indent="0">
              <a:buNone/>
            </a:pPr>
            <a:r>
              <a:rPr lang="en-US" dirty="0" smtClean="0"/>
              <a:t>assist </a:t>
            </a:r>
            <a:r>
              <a:rPr lang="en-US" dirty="0"/>
              <a:t>principals toward efficiently and </a:t>
            </a:r>
            <a:endParaRPr lang="en-US" dirty="0" smtClean="0"/>
          </a:p>
          <a:p>
            <a:pPr marL="0" indent="0">
              <a:buNone/>
            </a:pPr>
            <a:r>
              <a:rPr lang="en-US" dirty="0" smtClean="0"/>
              <a:t>effectively </a:t>
            </a:r>
            <a:r>
              <a:rPr lang="en-US" dirty="0"/>
              <a:t>monitoring this process. </a:t>
            </a:r>
          </a:p>
          <a:p>
            <a:pPr marL="0" indent="0">
              <a:buNone/>
            </a:pPr>
            <a:endParaRPr lang="en-US" dirty="0"/>
          </a:p>
        </p:txBody>
      </p:sp>
    </p:spTree>
    <p:extLst>
      <p:ext uri="{BB962C8B-B14F-4D97-AF65-F5344CB8AC3E}">
        <p14:creationId xmlns:p14="http://schemas.microsoft.com/office/powerpoint/2010/main" val="1368854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6553200" cy="5257800"/>
          </a:xfrm>
        </p:spPr>
        <p:txBody>
          <a:bodyPr/>
          <a:lstStyle/>
          <a:p>
            <a:pPr marL="0" lvl="0" indent="0">
              <a:buNone/>
            </a:pPr>
            <a:r>
              <a:rPr lang="en-US" b="1" dirty="0">
                <a:solidFill>
                  <a:schemeClr val="bg1"/>
                </a:solidFill>
              </a:rPr>
              <a:t>How do “goals” and “performance indicators differ?</a:t>
            </a:r>
            <a:endParaRPr lang="en-US" dirty="0">
              <a:solidFill>
                <a:schemeClr val="bg1"/>
              </a:solidFill>
            </a:endParaRPr>
          </a:p>
          <a:p>
            <a:pPr marL="0" indent="0">
              <a:buNone/>
            </a:pPr>
            <a:endParaRPr lang="en-US" dirty="0" smtClean="0">
              <a:solidFill>
                <a:schemeClr val="bg1"/>
              </a:solidFill>
            </a:endParaRPr>
          </a:p>
          <a:p>
            <a:pPr marL="0" indent="0">
              <a:buNone/>
            </a:pPr>
            <a:r>
              <a:rPr lang="en-US" dirty="0" smtClean="0"/>
              <a:t>The </a:t>
            </a:r>
            <a:r>
              <a:rPr lang="en-US" dirty="0"/>
              <a:t>Goal Statement should address important learning content to be measured, and the performance indicators should describe expected levels of achievement. </a:t>
            </a:r>
          </a:p>
          <a:p>
            <a:pPr marL="0" lvl="0" indent="0">
              <a:buNone/>
            </a:pPr>
            <a:endParaRPr lang="en-US" b="1" dirty="0" smtClean="0"/>
          </a:p>
          <a:p>
            <a:pPr marL="0" lvl="0" indent="0">
              <a:buNone/>
            </a:pPr>
            <a:r>
              <a:rPr lang="en-US" b="1" dirty="0" smtClean="0">
                <a:solidFill>
                  <a:schemeClr val="bg1"/>
                </a:solidFill>
              </a:rPr>
              <a:t>If </a:t>
            </a:r>
            <a:r>
              <a:rPr lang="en-US" b="1" dirty="0">
                <a:solidFill>
                  <a:schemeClr val="bg1"/>
                </a:solidFill>
              </a:rPr>
              <a:t>a school is already having conversations about SLO and is having success, is it necessary to fill out this template or can we continue what we are doing?</a:t>
            </a:r>
            <a:endParaRPr lang="en-US" dirty="0">
              <a:solidFill>
                <a:schemeClr val="bg1"/>
              </a:solidFill>
            </a:endParaRPr>
          </a:p>
          <a:p>
            <a:pPr marL="0" indent="0">
              <a:buNone/>
            </a:pPr>
            <a:endParaRPr lang="en-US" dirty="0" smtClean="0"/>
          </a:p>
          <a:p>
            <a:pPr marL="0" indent="0">
              <a:buNone/>
            </a:pPr>
            <a:r>
              <a:rPr lang="en-US" dirty="0" smtClean="0"/>
              <a:t>State </a:t>
            </a:r>
            <a:r>
              <a:rPr lang="en-US" dirty="0"/>
              <a:t>regulations say that “LEAs shall use an SLO to document the process to determine and validate the weight assigned to the Elective Data measures </a:t>
            </a:r>
            <a:endParaRPr lang="en-US" dirty="0" smtClean="0"/>
          </a:p>
          <a:p>
            <a:pPr marL="0" indent="0">
              <a:buNone/>
            </a:pPr>
            <a:r>
              <a:rPr lang="en-US" dirty="0" smtClean="0"/>
              <a:t>that </a:t>
            </a:r>
            <a:r>
              <a:rPr lang="en-US" dirty="0"/>
              <a:t>establish the Elective Rating.”</a:t>
            </a:r>
          </a:p>
          <a:p>
            <a:pPr marL="0" indent="0">
              <a:buNone/>
            </a:pPr>
            <a:endParaRPr lang="en-US" dirty="0"/>
          </a:p>
        </p:txBody>
      </p:sp>
    </p:spTree>
    <p:extLst>
      <p:ext uri="{BB962C8B-B14F-4D97-AF65-F5344CB8AC3E}">
        <p14:creationId xmlns:p14="http://schemas.microsoft.com/office/powerpoint/2010/main" val="4085856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6553200" cy="6324600"/>
          </a:xfrm>
        </p:spPr>
        <p:txBody>
          <a:bodyPr/>
          <a:lstStyle/>
          <a:p>
            <a:pPr marL="0" lvl="0" indent="0">
              <a:buNone/>
            </a:pPr>
            <a:r>
              <a:rPr lang="en-US" b="1" dirty="0">
                <a:solidFill>
                  <a:schemeClr val="bg1"/>
                </a:solidFill>
              </a:rPr>
              <a:t>When will LEAs be expected to implement SLOs</a:t>
            </a:r>
            <a:r>
              <a:rPr lang="en-US" b="1" dirty="0" smtClean="0">
                <a:solidFill>
                  <a:schemeClr val="bg1"/>
                </a:solidFill>
              </a:rPr>
              <a:t>?</a:t>
            </a:r>
          </a:p>
          <a:p>
            <a:pPr marL="0" lvl="0" indent="0">
              <a:buNone/>
            </a:pPr>
            <a:endParaRPr lang="en-US" dirty="0"/>
          </a:p>
          <a:p>
            <a:pPr marL="0" indent="0">
              <a:buNone/>
            </a:pPr>
            <a:r>
              <a:rPr lang="en-US" dirty="0"/>
              <a:t>Models will be available for school year 2013-2014, and LEAs have the option to use SLOs as a component for measuring educator effectiveness in school year 2013-14. LEAs will be expected to implement SLOs in school year 2014-2015. First year teachers will not be expected to implement SLOs.</a:t>
            </a:r>
          </a:p>
          <a:p>
            <a:pPr marL="0" lvl="0" indent="0">
              <a:buNone/>
            </a:pPr>
            <a:endParaRPr lang="en-US" b="1" dirty="0" smtClean="0"/>
          </a:p>
          <a:p>
            <a:pPr marL="0" lvl="0" indent="0">
              <a:buNone/>
            </a:pPr>
            <a:r>
              <a:rPr lang="en-US" b="1" dirty="0" smtClean="0">
                <a:solidFill>
                  <a:schemeClr val="bg1"/>
                </a:solidFill>
              </a:rPr>
              <a:t>What </a:t>
            </a:r>
            <a:r>
              <a:rPr lang="en-US" b="1" dirty="0">
                <a:solidFill>
                  <a:schemeClr val="bg1"/>
                </a:solidFill>
              </a:rPr>
              <a:t>supports will be available to teachers and districts to develop and implement rigorous SLOs?</a:t>
            </a:r>
            <a:endParaRPr lang="en-US" dirty="0">
              <a:solidFill>
                <a:schemeClr val="bg1"/>
              </a:solidFill>
            </a:endParaRPr>
          </a:p>
          <a:p>
            <a:pPr marL="0" indent="0">
              <a:buNone/>
            </a:pPr>
            <a:endParaRPr lang="en-US" dirty="0" smtClean="0">
              <a:solidFill>
                <a:schemeClr val="bg1"/>
              </a:solidFill>
            </a:endParaRPr>
          </a:p>
          <a:p>
            <a:pPr marL="0" indent="0">
              <a:buNone/>
            </a:pPr>
            <a:r>
              <a:rPr lang="en-US" dirty="0" smtClean="0"/>
              <a:t>An </a:t>
            </a:r>
            <a:r>
              <a:rPr lang="en-US" dirty="0"/>
              <a:t>online training program and process</a:t>
            </a:r>
            <a:r>
              <a:rPr lang="en-US" dirty="0" smtClean="0"/>
              <a:t>/</a:t>
            </a:r>
          </a:p>
          <a:p>
            <a:pPr marL="0" indent="0">
              <a:buNone/>
            </a:pPr>
            <a:r>
              <a:rPr lang="en-US" dirty="0" smtClean="0"/>
              <a:t>definitions </a:t>
            </a:r>
            <a:r>
              <a:rPr lang="en-US" dirty="0"/>
              <a:t>manual will be provided, as will </a:t>
            </a:r>
            <a:endParaRPr lang="en-US" dirty="0" smtClean="0"/>
          </a:p>
          <a:p>
            <a:pPr marL="0" indent="0">
              <a:buNone/>
            </a:pPr>
            <a:r>
              <a:rPr lang="en-US" dirty="0" smtClean="0"/>
              <a:t>an </a:t>
            </a:r>
            <a:r>
              <a:rPr lang="en-US" dirty="0"/>
              <a:t>up-to-date template and content-specific </a:t>
            </a:r>
            <a:endParaRPr lang="en-US" dirty="0" smtClean="0"/>
          </a:p>
          <a:p>
            <a:pPr marL="0" indent="0">
              <a:buNone/>
            </a:pPr>
            <a:r>
              <a:rPr lang="en-US" dirty="0" smtClean="0"/>
              <a:t>models</a:t>
            </a:r>
            <a:r>
              <a:rPr lang="en-US" dirty="0"/>
              <a:t>. Anticipated availability of these </a:t>
            </a:r>
            <a:endParaRPr lang="en-US" dirty="0" smtClean="0"/>
          </a:p>
          <a:p>
            <a:pPr marL="0" indent="0">
              <a:buNone/>
            </a:pPr>
            <a:r>
              <a:rPr lang="en-US" dirty="0" smtClean="0"/>
              <a:t>supports </a:t>
            </a:r>
            <a:r>
              <a:rPr lang="en-US" dirty="0"/>
              <a:t>is August 2013.</a:t>
            </a:r>
          </a:p>
          <a:p>
            <a:pPr marL="0" indent="0">
              <a:buNone/>
            </a:pPr>
            <a:endParaRPr lang="en-US" dirty="0"/>
          </a:p>
        </p:txBody>
      </p:sp>
    </p:spTree>
    <p:extLst>
      <p:ext uri="{BB962C8B-B14F-4D97-AF65-F5344CB8AC3E}">
        <p14:creationId xmlns:p14="http://schemas.microsoft.com/office/powerpoint/2010/main" val="1291134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6553200" cy="838200"/>
          </a:xfrm>
        </p:spPr>
        <p:txBody>
          <a:bodyPr/>
          <a:lstStyle/>
          <a:p>
            <a:r>
              <a:rPr lang="en-US" sz="3600" dirty="0" smtClean="0"/>
              <a:t>Important SLO Resources</a:t>
            </a:r>
            <a:endParaRPr lang="en-US" sz="3600" dirty="0"/>
          </a:p>
        </p:txBody>
      </p:sp>
      <p:sp>
        <p:nvSpPr>
          <p:cNvPr id="3" name="Content Placeholder 2"/>
          <p:cNvSpPr>
            <a:spLocks noGrp="1"/>
          </p:cNvSpPr>
          <p:nvPr>
            <p:ph idx="1"/>
          </p:nvPr>
        </p:nvSpPr>
        <p:spPr>
          <a:xfrm>
            <a:off x="762000" y="1752600"/>
            <a:ext cx="6553200" cy="4648200"/>
          </a:xfrm>
        </p:spPr>
        <p:txBody>
          <a:bodyPr/>
          <a:lstStyle/>
          <a:p>
            <a:r>
              <a:rPr lang="en-US" sz="2800" u="sng" dirty="0" smtClean="0">
                <a:hlinkClick r:id="rId2"/>
              </a:rPr>
              <a:t>http</a:t>
            </a:r>
            <a:r>
              <a:rPr lang="en-US" sz="2800" u="sng" dirty="0">
                <a:hlinkClick r:id="rId2"/>
              </a:rPr>
              <a:t>://</a:t>
            </a:r>
            <a:r>
              <a:rPr lang="en-US" sz="2800" u="sng" dirty="0" smtClean="0">
                <a:hlinkClick r:id="rId2"/>
              </a:rPr>
              <a:t>pdesas.org</a:t>
            </a:r>
            <a:endParaRPr lang="en-US" sz="2800" u="sng" dirty="0" smtClean="0"/>
          </a:p>
          <a:p>
            <a:pPr lvl="1"/>
            <a:r>
              <a:rPr lang="en-US" dirty="0" smtClean="0">
                <a:solidFill>
                  <a:schemeClr val="accent1">
                    <a:lumMod val="20000"/>
                    <a:lumOff val="80000"/>
                  </a:schemeClr>
                </a:solidFill>
              </a:rPr>
              <a:t>SLO Learning Community in the Teacher Tools</a:t>
            </a:r>
          </a:p>
          <a:p>
            <a:pPr marL="457200" lvl="1" indent="0">
              <a:buNone/>
            </a:pPr>
            <a:endParaRPr lang="en-US" sz="2800" dirty="0"/>
          </a:p>
          <a:p>
            <a:r>
              <a:rPr lang="en-US" sz="2800" dirty="0">
                <a:hlinkClick r:id="rId3"/>
              </a:rPr>
              <a:t>http://homeroom.ria2001.org/</a:t>
            </a:r>
            <a:r>
              <a:rPr lang="en-US" sz="2800" dirty="0" smtClean="0">
                <a:hlinkClick r:id="rId3"/>
              </a:rPr>
              <a:t>login.php</a:t>
            </a:r>
            <a:endParaRPr lang="en-US" sz="2800" dirty="0" smtClean="0"/>
          </a:p>
          <a:p>
            <a:pPr lvl="1"/>
            <a:r>
              <a:rPr lang="en-US" dirty="0" smtClean="0">
                <a:solidFill>
                  <a:schemeClr val="accent1">
                    <a:lumMod val="20000"/>
                    <a:lumOff val="80000"/>
                  </a:schemeClr>
                </a:solidFill>
              </a:rPr>
              <a:t>Register for an account</a:t>
            </a:r>
          </a:p>
          <a:p>
            <a:pPr lvl="1"/>
            <a:endParaRPr lang="en-US" dirty="0" smtClean="0">
              <a:solidFill>
                <a:schemeClr val="accent1">
                  <a:lumMod val="20000"/>
                  <a:lumOff val="80000"/>
                </a:schemeClr>
              </a:solidFill>
            </a:endParaRPr>
          </a:p>
          <a:p>
            <a:r>
              <a:rPr lang="en-US" sz="2800" dirty="0" smtClean="0">
                <a:solidFill>
                  <a:schemeClr val="accent1">
                    <a:lumMod val="20000"/>
                    <a:lumOff val="80000"/>
                  </a:schemeClr>
                </a:solidFill>
                <a:hlinkClick r:id="rId4"/>
              </a:rPr>
              <a:t>www.danielsongroup.org</a:t>
            </a:r>
            <a:endParaRPr lang="en-US" sz="2800" dirty="0">
              <a:solidFill>
                <a:schemeClr val="accent1">
                  <a:lumMod val="20000"/>
                  <a:lumOff val="80000"/>
                </a:schemeClr>
              </a:solidFill>
            </a:endParaRPr>
          </a:p>
          <a:p>
            <a:pPr lvl="1"/>
            <a:r>
              <a:rPr lang="en-US" dirty="0" smtClean="0">
                <a:solidFill>
                  <a:schemeClr val="accent1">
                    <a:lumMod val="20000"/>
                    <a:lumOff val="80000"/>
                  </a:schemeClr>
                </a:solidFill>
              </a:rPr>
              <a:t>Danielson Framework</a:t>
            </a:r>
          </a:p>
          <a:p>
            <a:pPr marL="0" indent="0">
              <a:buNone/>
            </a:pPr>
            <a:endParaRPr lang="en-US" dirty="0" smtClean="0"/>
          </a:p>
          <a:p>
            <a:endParaRPr lang="en-US" dirty="0"/>
          </a:p>
        </p:txBody>
      </p:sp>
    </p:spTree>
    <p:extLst>
      <p:ext uri="{BB962C8B-B14F-4D97-AF65-F5344CB8AC3E}">
        <p14:creationId xmlns:p14="http://schemas.microsoft.com/office/powerpoint/2010/main" val="208830480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Your Questions?</a:t>
            </a:r>
            <a:endParaRPr lang="en-US" dirty="0"/>
          </a:p>
        </p:txBody>
      </p:sp>
    </p:spTree>
    <p:extLst>
      <p:ext uri="{BB962C8B-B14F-4D97-AF65-F5344CB8AC3E}">
        <p14:creationId xmlns:p14="http://schemas.microsoft.com/office/powerpoint/2010/main" val="35439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290674376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9029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3262" y="521368"/>
            <a:ext cx="5309937" cy="3046988"/>
          </a:xfrm>
          <a:prstGeom prst="rect">
            <a:avLst/>
          </a:prstGeom>
          <a:noFill/>
        </p:spPr>
        <p:txBody>
          <a:bodyPr wrap="square" rtlCol="0">
            <a:spAutoFit/>
          </a:bodyPr>
          <a:lstStyle/>
          <a:p>
            <a:pPr algn="ctr"/>
            <a:r>
              <a:rPr lang="en-US" sz="9600" dirty="0" smtClean="0">
                <a:solidFill>
                  <a:schemeClr val="accent1">
                    <a:lumMod val="20000"/>
                    <a:lumOff val="80000"/>
                  </a:schemeClr>
                </a:solidFill>
              </a:rPr>
              <a:t>Thank </a:t>
            </a:r>
          </a:p>
          <a:p>
            <a:pPr algn="ctr"/>
            <a:r>
              <a:rPr lang="en-US" sz="9600" dirty="0" smtClean="0">
                <a:solidFill>
                  <a:schemeClr val="accent1">
                    <a:lumMod val="20000"/>
                    <a:lumOff val="80000"/>
                  </a:schemeClr>
                </a:solidFill>
              </a:rPr>
              <a:t>You!</a:t>
            </a:r>
            <a:endParaRPr lang="en-US" sz="9600" dirty="0">
              <a:solidFill>
                <a:schemeClr val="accent1">
                  <a:lumMod val="20000"/>
                  <a:lumOff val="80000"/>
                </a:schemeClr>
              </a:solidFill>
            </a:endParaRPr>
          </a:p>
        </p:txBody>
      </p:sp>
    </p:spTree>
    <p:extLst>
      <p:ext uri="{BB962C8B-B14F-4D97-AF65-F5344CB8AC3E}">
        <p14:creationId xmlns:p14="http://schemas.microsoft.com/office/powerpoint/2010/main" val="2074039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31373123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04389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6553200" cy="838200"/>
          </a:xfrm>
        </p:spPr>
        <p:txBody>
          <a:bodyPr/>
          <a:lstStyle/>
          <a:p>
            <a:r>
              <a:rPr lang="en-US" dirty="0" smtClean="0"/>
              <a:t>Frequency Of Evaluations and SLO’s</a:t>
            </a:r>
            <a:endParaRPr lang="en-US" dirty="0"/>
          </a:p>
        </p:txBody>
      </p:sp>
      <p:sp>
        <p:nvSpPr>
          <p:cNvPr id="3" name="Content Placeholder 2"/>
          <p:cNvSpPr>
            <a:spLocks noGrp="1"/>
          </p:cNvSpPr>
          <p:nvPr>
            <p:ph idx="1"/>
          </p:nvPr>
        </p:nvSpPr>
        <p:spPr>
          <a:xfrm>
            <a:off x="762000" y="1524000"/>
            <a:ext cx="6553200" cy="4343400"/>
          </a:xfrm>
        </p:spPr>
        <p:txBody>
          <a:bodyPr/>
          <a:lstStyle/>
          <a:p>
            <a:r>
              <a:rPr lang="en-US" dirty="0" smtClean="0"/>
              <a:t>Evaluations:</a:t>
            </a:r>
          </a:p>
          <a:p>
            <a:r>
              <a:rPr lang="en-US" sz="2000" dirty="0" smtClean="0">
                <a:solidFill>
                  <a:schemeClr val="accent1">
                    <a:lumMod val="20000"/>
                    <a:lumOff val="80000"/>
                  </a:schemeClr>
                </a:solidFill>
                <a:latin typeface="Arial Unicode MS (Body)"/>
                <a:cs typeface="Arial Unicode MS (Body)"/>
              </a:rPr>
              <a:t>  Level I Teachers: Semi-Annually</a:t>
            </a:r>
          </a:p>
          <a:p>
            <a:r>
              <a:rPr lang="en-US" sz="2000" dirty="0" smtClean="0">
                <a:solidFill>
                  <a:schemeClr val="accent1">
                    <a:lumMod val="20000"/>
                    <a:lumOff val="80000"/>
                  </a:schemeClr>
                </a:solidFill>
                <a:latin typeface="Arial Unicode MS (Body)"/>
                <a:cs typeface="Arial Unicode MS (Body)"/>
              </a:rPr>
              <a:t>  Level II Teachers: Annually*</a:t>
            </a:r>
          </a:p>
          <a:p>
            <a:r>
              <a:rPr lang="en-US" dirty="0" smtClean="0"/>
              <a:t>SLO’s:</a:t>
            </a:r>
          </a:p>
          <a:p>
            <a:r>
              <a:rPr lang="en-US" dirty="0">
                <a:latin typeface="Arial Unicode MS (Body)"/>
                <a:cs typeface="Arial Unicode MS (Body)"/>
              </a:rPr>
              <a:t> </a:t>
            </a:r>
            <a:r>
              <a:rPr lang="en-US" dirty="0" smtClean="0">
                <a:latin typeface="Arial Unicode MS (Body)"/>
                <a:cs typeface="Arial Unicode MS (Body)"/>
              </a:rPr>
              <a:t> </a:t>
            </a:r>
            <a:r>
              <a:rPr lang="en-US" sz="2000" dirty="0" smtClean="0">
                <a:solidFill>
                  <a:schemeClr val="accent1">
                    <a:lumMod val="20000"/>
                    <a:lumOff val="80000"/>
                  </a:schemeClr>
                </a:solidFill>
                <a:latin typeface="Arial Unicode MS (Body)"/>
                <a:cs typeface="Arial Unicode MS (Body)"/>
              </a:rPr>
              <a:t>TBA - either annually or semi-annually</a:t>
            </a:r>
          </a:p>
          <a:p>
            <a:r>
              <a:rPr lang="en-US" dirty="0" smtClean="0">
                <a:latin typeface="Arial Unicode MS (Body)"/>
                <a:cs typeface="Arial Unicode MS (Body)"/>
              </a:rPr>
              <a:t>*Districts choosing the Differentiated Supervision Model can do formal evaluations less frequently than annually, but must still evaluate domains 2 &amp; 3, which cannot really be accomplished without a formal evaluation.</a:t>
            </a:r>
            <a:endParaRPr lang="en-US" dirty="0">
              <a:solidFill>
                <a:schemeClr val="accent1">
                  <a:lumMod val="20000"/>
                  <a:lumOff val="80000"/>
                </a:schemeClr>
              </a:solidFill>
              <a:latin typeface="Arial Unicode MS (Body)"/>
              <a:cs typeface="Arial Unicode MS (Body)"/>
            </a:endParaRPr>
          </a:p>
        </p:txBody>
      </p:sp>
    </p:spTree>
    <p:extLst>
      <p:ext uri="{BB962C8B-B14F-4D97-AF65-F5344CB8AC3E}">
        <p14:creationId xmlns:p14="http://schemas.microsoft.com/office/powerpoint/2010/main" val="690001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3581400" y="152400"/>
            <a:ext cx="5334000" cy="14700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smtClean="0">
                <a:solidFill>
                  <a:schemeClr val="bg1"/>
                </a:solidFill>
              </a:rPr>
              <a:t>Observation/Evidence (50%)</a:t>
            </a:r>
            <a:endParaRPr lang="en-US" sz="4000" dirty="0">
              <a:solidFill>
                <a:schemeClr val="bg1"/>
              </a:solidFill>
            </a:endParaRPr>
          </a:p>
        </p:txBody>
      </p:sp>
      <p:sp>
        <p:nvSpPr>
          <p:cNvPr id="4" name="Title 1"/>
          <p:cNvSpPr txBox="1">
            <a:spLocks/>
          </p:cNvSpPr>
          <p:nvPr/>
        </p:nvSpPr>
        <p:spPr>
          <a:xfrm>
            <a:off x="685800" y="5181600"/>
            <a:ext cx="7772400" cy="1470025"/>
          </a:xfrm>
          <a:prstGeom prst="rect">
            <a:avLst/>
          </a:prstGeom>
        </p:spPr>
        <p:txBody>
          <a:bodyPr vert="horz" lIns="91440" tIns="45720" rIns="91440" bIns="45720" rtlCol="0" anchor="ctr">
            <a:normAutofit fontScale="85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4 Domains, 22 Components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bg1"/>
                </a:solidFill>
                <a:latin typeface="+mj-lt"/>
                <a:ea typeface="+mj-ea"/>
                <a:cs typeface="+mj-cs"/>
              </a:rPr>
              <a:t>Principal/Evaluator Observes</a:t>
            </a: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5" name="Picture 4" descr="C:\Users\David\AppData\Local\Microsoft\Windows\Temporary Internet Files\Content.IE5\XH8HMBJS\MC900250392[1].wmf"/>
          <p:cNvPicPr>
            <a:picLocks noChangeAspect="1" noChangeArrowheads="1"/>
          </p:cNvPicPr>
          <p:nvPr/>
        </p:nvPicPr>
        <p:blipFill>
          <a:blip r:embed="rId2" cstate="print"/>
          <a:srcRect/>
          <a:stretch>
            <a:fillRect/>
          </a:stretch>
        </p:blipFill>
        <p:spPr bwMode="auto">
          <a:xfrm rot="1371558">
            <a:off x="5410200" y="1066800"/>
            <a:ext cx="2065867" cy="2360474"/>
          </a:xfrm>
          <a:prstGeom prst="rect">
            <a:avLst/>
          </a:prstGeom>
          <a:noFill/>
        </p:spPr>
      </p:pic>
      <p:sp>
        <p:nvSpPr>
          <p:cNvPr id="6" name="Rectangle 5"/>
          <p:cNvSpPr/>
          <p:nvPr/>
        </p:nvSpPr>
        <p:spPr>
          <a:xfrm>
            <a:off x="668867" y="3427274"/>
            <a:ext cx="7827784"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FFFF00"/>
                </a:solidFill>
                <a:effectLst>
                  <a:outerShdw blurRad="76200" dist="50800" dir="5400000" algn="tl" rotWithShape="0">
                    <a:srgbClr val="000000">
                      <a:alpha val="65000"/>
                    </a:srgbClr>
                  </a:outerShdw>
                </a:effectLst>
              </a:rPr>
              <a:t>Charlotte Danielson’s</a:t>
            </a:r>
          </a:p>
          <a:p>
            <a:pPr algn="ctr"/>
            <a:r>
              <a:rPr lang="en-US" sz="5400" b="1" cap="none" spc="50" dirty="0" smtClean="0">
                <a:ln w="11430"/>
                <a:solidFill>
                  <a:srgbClr val="FFFF00"/>
                </a:solidFill>
                <a:effectLst>
                  <a:outerShdw blurRad="76200" dist="50800" dir="5400000" algn="tl" rotWithShape="0">
                    <a:srgbClr val="000000">
                      <a:alpha val="65000"/>
                    </a:srgbClr>
                  </a:outerShdw>
                </a:effectLst>
              </a:rPr>
              <a:t>Framework for Teaching</a:t>
            </a:r>
            <a:endParaRPr lang="en-US" sz="5400" b="1" cap="none"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54944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8&quot;&gt;&lt;property id=&quot;20148&quot; value=&quot;5&quot;/&gt;&lt;property id=&quot;20300&quot; value=&quot;Slide 10&quot;/&gt;&lt;property id=&quot;20307&quot; value=&quot;268&quot;/&gt;&lt;/object&gt;&lt;object type=&quot;3&quot; unique_id=&quot;10009&quot;&gt;&lt;property id=&quot;20148&quot; value=&quot;5&quot;/&gt;&lt;property id=&quot;20300&quot; value=&quot;Slide 9&quot;/&gt;&lt;property id=&quot;20307&quot; value=&quot;264&quot;/&gt;&lt;/object&gt;&lt;object type=&quot;3&quot; unique_id=&quot;10019&quot;&gt;&lt;property id=&quot;20148&quot; value=&quot;5&quot;/&gt;&lt;property id=&quot;20300&quot; value=&quot;Slide 24 - &amp;quot;Contact Info&amp;quot;&quot;/&gt;&lt;property id=&quot;20307&quot; value=&quot;260&quot;/&gt;&lt;/object&gt;&lt;object type=&quot;3&quot; unique_id=&quot;10128&quot;&gt;&lt;property id=&quot;20148&quot; value=&quot;5&quot;/&gt;&lt;property id=&quot;20300&quot; value=&quot;Slide 2 - &amp;quot;Session Objectives&amp;quot;&quot;/&gt;&lt;property id=&quot;20307&quot; value=&quot;273&quot;/&gt;&lt;/object&gt;&lt;object type=&quot;3&quot; unique_id=&quot;10210&quot;&gt;&lt;property id=&quot;20148&quot; value=&quot;5&quot;/&gt;&lt;property id=&quot;20300&quot; value=&quot;Slide 4 - &amp;quot;I. Educator Effectiveness System&amp;quot;&quot;/&gt;&lt;property id=&quot;20307&quot; value=&quot;275&quot;/&gt;&lt;/object&gt;&lt;object type=&quot;3&quot; unique_id=&quot;10211&quot;&gt;&lt;property id=&quot;20148&quot; value=&quot;5&quot;/&gt;&lt;property id=&quot;20300&quot; value=&quot;Slide 5 - &amp;quot;I. Educator Effectiveness System&amp;quot;&quot;/&gt;&lt;property id=&quot;20307&quot; value=&quot;276&quot;/&gt;&lt;/object&gt;&lt;object type=&quot;3&quot; unique_id=&quot;10274&quot;&gt;&lt;property id=&quot;20148&quot; value=&quot;5&quot;/&gt;&lt;property id=&quot;20300&quot; value=&quot;Slide 7 - &amp;quot;II. SLO Process&amp;quot;&quot;/&gt;&lt;property id=&quot;20307&quot; value=&quot;277&quot;/&gt;&lt;/object&gt;&lt;object type=&quot;3&quot; unique_id=&quot;10539&quot;&gt;&lt;property id=&quot;20148&quot; value=&quot;5&quot;/&gt;&lt;property id=&quot;20300&quot; value=&quot;Slide 3&quot;/&gt;&lt;property id=&quot;20307&quot; value=&quot;283&quot;/&gt;&lt;/object&gt;&lt;object type=&quot;3&quot; unique_id=&quot;10540&quot;&gt;&lt;property id=&quot;20148&quot; value=&quot;5&quot;/&gt;&lt;property id=&quot;20300&quot; value=&quot;Slide 6&quot;/&gt;&lt;property id=&quot;20307&quot; value=&quot;284&quot;/&gt;&lt;/object&gt;&lt;object type=&quot;3&quot; unique_id=&quot;10541&quot;&gt;&lt;property id=&quot;20148&quot; value=&quot;5&quot;/&gt;&lt;property id=&quot;20300&quot; value=&quot;Slide 8 - &amp;quot;II. SLO Process Design&amp;quot;&quot;/&gt;&lt;property id=&quot;20307&quot; value=&quot;278&quot;/&gt;&lt;/object&gt;&lt;object type=&quot;3&quot; unique_id=&quot;10542&quot;&gt;&lt;property id=&quot;20148&quot; value=&quot;5&quot;/&gt;&lt;property id=&quot;20300&quot; value=&quot;Slide 11&quot;/&gt;&lt;property id=&quot;20307&quot; value=&quot;285&quot;/&gt;&lt;/object&gt;&lt;object type=&quot;3&quot; unique_id=&quot;10543&quot;&gt;&lt;property id=&quot;20148&quot; value=&quot;5&quot;/&gt;&lt;property id=&quot;20300&quot; value=&quot;Slide 12 - &amp;quot;III. SLO Template 10.0 Process&amp;quot;&quot;/&gt;&lt;property id=&quot;20307&quot; value=&quot;279&quot;/&gt;&lt;/object&gt;&lt;object type=&quot;3&quot; unique_id=&quot;10544&quot;&gt;&lt;property id=&quot;20148&quot; value=&quot;5&quot;/&gt;&lt;property id=&quot;20300&quot; value=&quot;Slide 13 - &amp;quot;III. SLO Template Design&amp;quot;&quot;/&gt;&lt;property id=&quot;20307&quot; value=&quot;280&quot;/&gt;&lt;/object&gt;&lt;object type=&quot;3&quot; unique_id=&quot;10545&quot;&gt;&lt;property id=&quot;20148&quot; value=&quot;5&quot;/&gt;&lt;property id=&quot;20300&quot; value=&quot;Slide 14&quot;/&gt;&lt;property id=&quot;20307&quot; value=&quot;281&quot;/&gt;&lt;/object&gt;&lt;object type=&quot;3&quot; unique_id=&quot;10546&quot;&gt;&lt;property id=&quot;20148&quot; value=&quot;5&quot;/&gt;&lt;property id=&quot;20300&quot; value=&quot;Slide 15&quot;/&gt;&lt;property id=&quot;20307&quot; value=&quot;282&quot;/&gt;&lt;/object&gt;&lt;object type=&quot;3&quot; unique_id=&quot;10683&quot;&gt;&lt;property id=&quot;20148&quot; value=&quot;5&quot;/&gt;&lt;property id=&quot;20300&quot; value=&quot;Slide 16&quot;/&gt;&lt;property id=&quot;20307&quot; value=&quot;286&quot;/&gt;&lt;/object&gt;&lt;object type=&quot;3&quot; unique_id=&quot;10741&quot;&gt;&lt;property id=&quot;20148&quot; value=&quot;5&quot;/&gt;&lt;property id=&quot;20300&quot; value=&quot;Slide 17&quot;/&gt;&lt;property id=&quot;20307&quot; value=&quot;287&quot;/&gt;&lt;/object&gt;&lt;object type=&quot;3&quot; unique_id=&quot;10802&quot;&gt;&lt;property id=&quot;20148&quot; value=&quot;5&quot;/&gt;&lt;property id=&quot;20300&quot; value=&quot;Slide 18&quot;/&gt;&lt;property id=&quot;20307&quot; value=&quot;288&quot;/&gt;&lt;/object&gt;&lt;object type=&quot;3&quot; unique_id=&quot;10992&quot;&gt;&lt;property id=&quot;20148&quot; value=&quot;5&quot;/&gt;&lt;property id=&quot;20300&quot; value=&quot;Slide 19&quot;/&gt;&lt;property id=&quot;20307&quot; value=&quot;289&quot;/&gt;&lt;/object&gt;&lt;object type=&quot;3&quot; unique_id=&quot;10993&quot;&gt;&lt;property id=&quot;20148&quot; value=&quot;5&quot;/&gt;&lt;property id=&quot;20300&quot; value=&quot;Slide 20 - &amp;quot;IV. Key Process Points&amp;quot;&quot;/&gt;&lt;property id=&quot;20307&quot; value=&quot;290&quot;/&gt;&lt;/object&gt;&lt;object type=&quot;3&quot; unique_id=&quot;10994&quot;&gt;&lt;property id=&quot;20148&quot; value=&quot;5&quot;/&gt;&lt;property id=&quot;20300&quot; value=&quot;Slide 21 - &amp;quot;IV. Key Points (3)&amp;quot;&quot;/&gt;&lt;property id=&quot;20307&quot; value=&quot;291&quot;/&gt;&lt;/object&gt;&lt;object type=&quot;3&quot; unique_id=&quot;10995&quot;&gt;&lt;property id=&quot;20148&quot; value=&quot;5&quot;/&gt;&lt;property id=&quot;20300&quot; value=&quot;Slide 22&quot;/&gt;&lt;property id=&quot;20307&quot; value=&quot;292&quot;/&gt;&lt;/object&gt;&lt;object type=&quot;3&quot; unique_id=&quot;10996&quot;&gt;&lt;property id=&quot;20148&quot; value=&quot;5&quot;/&gt;&lt;property id=&quot;20300&quot; value=&quot;Slide 23&quot;/&gt;&lt;property id=&quot;20307&quot; value=&quot;293&quot;/&gt;&lt;/object&gt;&lt;/object&gt;&lt;/object&gt;&lt;/database&gt;"/>
  <p:tag name="SECTOMILLISECCONVERTED" val="1"/>
</p:tagLst>
</file>

<file path=ppt/theme/theme1.xml><?xml version="1.0" encoding="utf-8"?>
<a:theme xmlns:a="http://schemas.openxmlformats.org/drawingml/2006/main" name="global_rea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Black"/>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6128</TotalTime>
  <Words>3614</Words>
  <Application>Microsoft Macintosh PowerPoint</Application>
  <PresentationFormat>On-screen Show (4:3)</PresentationFormat>
  <Paragraphs>640</Paragraphs>
  <Slides>60</Slides>
  <Notes>19</Notes>
  <HiddenSlides>6</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global_read</vt:lpstr>
      <vt:lpstr>PowerPoint Presentation</vt:lpstr>
      <vt:lpstr>Session Objectives</vt:lpstr>
      <vt:lpstr>PowerPoint Presentation</vt:lpstr>
      <vt:lpstr>The Most Important People In Your School</vt:lpstr>
      <vt:lpstr>Your Best Resources For All Things Teacher Evaluation</vt:lpstr>
      <vt:lpstr>PowerPoint Presentation</vt:lpstr>
      <vt:lpstr>PowerPoint Presentation</vt:lpstr>
      <vt:lpstr>Frequency Of Evaluations and SLO’s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an SLO?</vt:lpstr>
      <vt:lpstr>The SLO Process: Creating a Relationship</vt:lpstr>
      <vt:lpstr>THE PA SLO TEMPLATE &amp; PROCESS  </vt:lpstr>
      <vt:lpstr>PowerPoint Presentation</vt:lpstr>
      <vt:lpstr>1 Set of Students + 1 Subject = 1 SLO</vt:lpstr>
      <vt:lpstr>PowerPoint Presentation</vt:lpstr>
      <vt:lpstr>SLO Process Design</vt:lpstr>
      <vt:lpstr>PowerPoint Presentation</vt:lpstr>
      <vt:lpstr>PowerPoint Presentation</vt:lpstr>
      <vt:lpstr>SLO Template 10.0 Process</vt:lpstr>
      <vt:lpstr>SLO Template Design</vt:lpstr>
      <vt:lpstr>PowerPoint Presentation</vt:lpstr>
      <vt:lpstr>PowerPoint Presentation</vt:lpstr>
      <vt:lpstr>Help for the Big Ideas -- SAS: Curriculum Framework</vt:lpstr>
      <vt:lpstr>PowerPoint Presentation</vt:lpstr>
      <vt:lpstr>What standards match the goal statement?</vt:lpstr>
      <vt:lpstr>PowerPoint Presentation</vt:lpstr>
      <vt:lpstr>PowerPoint Presentation</vt:lpstr>
      <vt:lpstr>PowerPoint Presentation</vt:lpstr>
      <vt:lpstr>PowerPoint Presentation</vt:lpstr>
      <vt:lpstr>PowerPoint Presentation</vt:lpstr>
      <vt:lpstr>Many things must be considered when building quality assessments.</vt:lpstr>
      <vt:lpstr>Building Performance Measures and Tasks</vt:lpstr>
      <vt:lpstr>PowerPoint Presentation</vt:lpstr>
      <vt:lpstr>PowerPoint Presentation</vt:lpstr>
      <vt:lpstr>PowerPoint Presentation</vt:lpstr>
      <vt:lpstr>PowerPoint Presentation</vt:lpstr>
      <vt:lpstr>More SLO Support....</vt:lpstr>
      <vt:lpstr>PowerPoint Presentation</vt:lpstr>
      <vt:lpstr>Key Process Points</vt:lpstr>
      <vt:lpstr>More Key Points</vt:lpstr>
      <vt:lpstr>Key Points (3)</vt:lpstr>
      <vt:lpstr>PowerPoint Presentation</vt:lpstr>
      <vt:lpstr>PowerPoint Presentation</vt:lpstr>
      <vt:lpstr>Frequently Asked Questions</vt:lpstr>
      <vt:lpstr>PowerPoint Presentation</vt:lpstr>
      <vt:lpstr>PowerPoint Presentation</vt:lpstr>
      <vt:lpstr>PowerPoint Presentation</vt:lpstr>
      <vt:lpstr>PowerPoint Presentation</vt:lpstr>
      <vt:lpstr>PowerPoint Presentation</vt:lpstr>
      <vt:lpstr>Important SLO Resources</vt:lpstr>
      <vt:lpstr>Your Questions?</vt:lpstr>
      <vt:lpstr>PowerPoint Presentation</vt:lpstr>
    </vt:vector>
  </TitlesOfParts>
  <Manager>Homeroom</Manager>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SLO Overview</dc:title>
  <dc:subject>SLO</dc:subject>
  <dc:creator>The RIA Group</dc:creator>
  <cp:keywords>SLO;Administrators</cp:keywords>
  <cp:lastModifiedBy>Bernard Stellar</cp:lastModifiedBy>
  <cp:revision>178</cp:revision>
  <cp:lastPrinted>2013-10-14T15:39:33Z</cp:lastPrinted>
  <dcterms:created xsi:type="dcterms:W3CDTF">2013-05-22T15:23:35Z</dcterms:created>
  <dcterms:modified xsi:type="dcterms:W3CDTF">2014-02-10T21:01:30Z</dcterms:modified>
</cp:coreProperties>
</file>